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1"/>
  </p:notesMasterIdLst>
  <p:sldIdLst>
    <p:sldId id="2146846224" r:id="rId5"/>
    <p:sldId id="276" r:id="rId6"/>
    <p:sldId id="275" r:id="rId7"/>
    <p:sldId id="2146846221" r:id="rId8"/>
    <p:sldId id="267" r:id="rId9"/>
    <p:sldId id="284" r:id="rId10"/>
    <p:sldId id="268" r:id="rId11"/>
    <p:sldId id="2146846225" r:id="rId12"/>
    <p:sldId id="271" r:id="rId13"/>
    <p:sldId id="725" r:id="rId14"/>
    <p:sldId id="660" r:id="rId15"/>
    <p:sldId id="721" r:id="rId16"/>
    <p:sldId id="722" r:id="rId17"/>
    <p:sldId id="728" r:id="rId18"/>
    <p:sldId id="726" r:id="rId19"/>
    <p:sldId id="723" r:id="rId20"/>
    <p:sldId id="2146846226" r:id="rId21"/>
    <p:sldId id="320" r:id="rId22"/>
    <p:sldId id="714" r:id="rId23"/>
    <p:sldId id="732" r:id="rId24"/>
    <p:sldId id="730" r:id="rId25"/>
    <p:sldId id="731" r:id="rId26"/>
    <p:sldId id="733" r:id="rId27"/>
    <p:sldId id="2146846217" r:id="rId28"/>
    <p:sldId id="283" r:id="rId29"/>
    <p:sldId id="214684621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E7737D-1470-4FE9-A7C5-430482B328E6}" name="Kiana Erickson" initials="KE" userId="S::kiana.erickson@girlscoutsrv.org::ec144055-7f6f-4477-b68f-491c16720fbf" providerId="AD"/>
  <p188:author id="{54B3D79B-26F8-1DB3-ADA6-391FC4D155DD}" name="Jennifer Gilbertson" initials="JG" userId="S::Jennifer.Gilbertson@girlscoutsrv.org::ef9f0b20-8081-4a96-9f90-c9723d0f1c3a" providerId="AD"/>
  <p188:author id="{3E1B189E-A6EA-044B-1B2B-0F38146B0F82}" name="Tammy Freese" initials="TF" userId="S::tammy.freese@girlscoutsrv.org::14393df6-8461-498f-bc7c-965fc858c3e8" providerId="AD"/>
  <p188:author id="{1E2488CB-62C6-246B-1ED3-47D601464ED8}" name="Jennifer Gilbertson" initials="JG" userId="S::jennifer.gilbertson@girlscoutsrv.org::ef9f0b20-8081-4a96-9f90-c9723d0f1c3a" providerId="AD"/>
  <p188:author id="{E975E6ED-9FAF-C0BA-E1F8-0D2E4B6B4275}" name="Rachel Horstman" initials="RH" userId="S::rachel.horstman@girlscoutsrv.org::e5406958-e48c-4210-823a-915048c4e9cb"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90" y="7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D50F75-C8CE-4D04-BE6E-1D91A6F2A6FB}" type="doc">
      <dgm:prSet loTypeId="urn:microsoft.com/office/officeart/2005/8/layout/hierarchy3" loCatId="hierarchy" qsTypeId="urn:microsoft.com/office/officeart/2005/8/quickstyle/simple2" qsCatId="simple" csTypeId="urn:microsoft.com/office/officeart/2005/8/colors/accent6_1" csCatId="accent6" phldr="1"/>
      <dgm:spPr/>
      <dgm:t>
        <a:bodyPr/>
        <a:lstStyle/>
        <a:p>
          <a:endParaRPr lang="en-US"/>
        </a:p>
      </dgm:t>
    </dgm:pt>
    <dgm:pt modelId="{2D73BF2E-F093-4101-94B0-C2A24AAAF7EB}">
      <dgm:prSet custT="1"/>
      <dgm:spPr/>
      <dgm:t>
        <a:bodyPr/>
        <a:lstStyle/>
        <a:p>
          <a:r>
            <a:rPr lang="en-US" sz="2200" i="1">
              <a:latin typeface="Girl Scout Display Light"/>
            </a:rPr>
            <a:t>Any</a:t>
          </a:r>
          <a:r>
            <a:rPr lang="en-US" sz="2200">
              <a:latin typeface="Girl Scout Display Light"/>
            </a:rPr>
            <a:t> donation can go towards </a:t>
          </a:r>
          <a:r>
            <a:rPr lang="en-US" sz="2200" b="1">
              <a:latin typeface="Girl Scout Display Light"/>
            </a:rPr>
            <a:t>Virtual Cookie Share </a:t>
          </a:r>
          <a:r>
            <a:rPr lang="en-US" sz="2200">
              <a:latin typeface="Girl Scout Display Light"/>
            </a:rPr>
            <a:t>(council inventory)</a:t>
          </a:r>
        </a:p>
      </dgm:t>
    </dgm:pt>
    <dgm:pt modelId="{533BA0B9-D13E-421B-BD70-C29FEF6D0ECF}" type="parTrans" cxnId="{BFF81E8D-2BC1-402E-A495-EE227A8AD6FD}">
      <dgm:prSet/>
      <dgm:spPr/>
      <dgm:t>
        <a:bodyPr/>
        <a:lstStyle/>
        <a:p>
          <a:endParaRPr lang="en-US"/>
        </a:p>
      </dgm:t>
    </dgm:pt>
    <dgm:pt modelId="{5AAFA9A3-E87C-4470-AA79-E80128761407}" type="sibTrans" cxnId="{BFF81E8D-2BC1-402E-A495-EE227A8AD6FD}">
      <dgm:prSet/>
      <dgm:spPr/>
      <dgm:t>
        <a:bodyPr/>
        <a:lstStyle/>
        <a:p>
          <a:endParaRPr lang="en-US"/>
        </a:p>
      </dgm:t>
    </dgm:pt>
    <dgm:pt modelId="{859F4F4C-3185-44C4-8633-1ED7CD81C073}">
      <dgm:prSet custT="1"/>
      <dgm:spPr/>
      <dgm:t>
        <a:bodyPr/>
        <a:lstStyle/>
        <a:p>
          <a:pPr rtl="0"/>
          <a:r>
            <a:rPr lang="en-US" sz="2200">
              <a:latin typeface="Girl Scout Display Light"/>
            </a:rPr>
            <a:t>Donations that </a:t>
          </a:r>
          <a:r>
            <a:rPr lang="en-US" sz="2200" b="1" i="1">
              <a:latin typeface="Girl Scout Display Light"/>
            </a:rPr>
            <a:t>ONLY</a:t>
          </a:r>
          <a:r>
            <a:rPr lang="en-US" sz="2200">
              <a:latin typeface="Girl Scout Display Light"/>
            </a:rPr>
            <a:t> go to </a:t>
          </a:r>
          <a:r>
            <a:rPr lang="en-US" sz="2200" b="1">
              <a:latin typeface="Girl Scout Display Light"/>
            </a:rPr>
            <a:t>Virtual Cookie Share </a:t>
          </a:r>
          <a:r>
            <a:rPr lang="en-US" sz="2200">
              <a:latin typeface="Girl Scout Display Light"/>
            </a:rPr>
            <a:t>(council inventory): </a:t>
          </a:r>
        </a:p>
      </dgm:t>
    </dgm:pt>
    <dgm:pt modelId="{0E541FDD-93CF-4A38-BE41-88D4BB5B7AA4}" type="parTrans" cxnId="{666F8974-D2E0-4215-90C4-8ACAB4877257}">
      <dgm:prSet/>
      <dgm:spPr/>
      <dgm:t>
        <a:bodyPr/>
        <a:lstStyle/>
        <a:p>
          <a:endParaRPr lang="en-US"/>
        </a:p>
      </dgm:t>
    </dgm:pt>
    <dgm:pt modelId="{3A746471-D961-44B4-9679-0805765F2848}" type="sibTrans" cxnId="{666F8974-D2E0-4215-90C4-8ACAB4877257}">
      <dgm:prSet/>
      <dgm:spPr/>
      <dgm:t>
        <a:bodyPr/>
        <a:lstStyle/>
        <a:p>
          <a:endParaRPr lang="en-US"/>
        </a:p>
      </dgm:t>
    </dgm:pt>
    <dgm:pt modelId="{6789A86A-F7E3-4154-BCC4-C02E35E1C4A8}">
      <dgm:prSet custT="1"/>
      <dgm:spPr/>
      <dgm:t>
        <a:bodyPr/>
        <a:lstStyle/>
        <a:p>
          <a:pPr rtl="0"/>
          <a:r>
            <a:rPr lang="en-US" sz="1800">
              <a:latin typeface="Girl Scout Display Light"/>
            </a:rPr>
            <a:t>Donations accepted from a </a:t>
          </a:r>
          <a:r>
            <a:rPr lang="en-US" sz="1800" b="1">
              <a:latin typeface="Girl Scout Display Light"/>
            </a:rPr>
            <a:t>digital cookie shipped-only order</a:t>
          </a:r>
        </a:p>
      </dgm:t>
    </dgm:pt>
    <dgm:pt modelId="{C41B3500-8E29-419C-9336-62C95185A484}" type="parTrans" cxnId="{6FAED762-C969-4B87-8BE7-A8B1BC9D55D7}">
      <dgm:prSet/>
      <dgm:spPr/>
      <dgm:t>
        <a:bodyPr/>
        <a:lstStyle/>
        <a:p>
          <a:endParaRPr lang="en-US"/>
        </a:p>
      </dgm:t>
    </dgm:pt>
    <dgm:pt modelId="{8574F7F5-7A0A-492E-A2B8-A53B86A4C4AD}" type="sibTrans" cxnId="{6FAED762-C969-4B87-8BE7-A8B1BC9D55D7}">
      <dgm:prSet/>
      <dgm:spPr/>
      <dgm:t>
        <a:bodyPr/>
        <a:lstStyle/>
        <a:p>
          <a:endParaRPr lang="en-US"/>
        </a:p>
      </dgm:t>
    </dgm:pt>
    <dgm:pt modelId="{76AFC490-DE73-4BEE-8C44-D7DA5D16E66F}">
      <dgm:prSet custT="1"/>
      <dgm:spPr/>
      <dgm:t>
        <a:bodyPr/>
        <a:lstStyle/>
        <a:p>
          <a:r>
            <a:rPr lang="en-US" sz="1800">
              <a:latin typeface="Girl Scout Display Light"/>
            </a:rPr>
            <a:t>Donations accepted from the </a:t>
          </a:r>
          <a:r>
            <a:rPr lang="en-US" sz="1800" b="1">
              <a:latin typeface="Girl Scout Display Light"/>
            </a:rPr>
            <a:t>troop’s booth pick up link. </a:t>
          </a:r>
        </a:p>
      </dgm:t>
    </dgm:pt>
    <dgm:pt modelId="{68B6347C-9690-406F-BBE1-973CA3FA4A85}" type="parTrans" cxnId="{F352E988-BBC1-49E6-985D-6BBE32105121}">
      <dgm:prSet/>
      <dgm:spPr/>
      <dgm:t>
        <a:bodyPr/>
        <a:lstStyle/>
        <a:p>
          <a:endParaRPr lang="en-US"/>
        </a:p>
      </dgm:t>
    </dgm:pt>
    <dgm:pt modelId="{A850447D-1A8A-4E9D-841A-D6FCC8CFFA08}" type="sibTrans" cxnId="{F352E988-BBC1-49E6-985D-6BBE32105121}">
      <dgm:prSet/>
      <dgm:spPr/>
      <dgm:t>
        <a:bodyPr/>
        <a:lstStyle/>
        <a:p>
          <a:endParaRPr lang="en-US"/>
        </a:p>
      </dgm:t>
    </dgm:pt>
    <dgm:pt modelId="{EA6302BA-9ED5-4D1D-9A11-352D23247277}">
      <dgm:prSet phldr="0"/>
      <dgm:spPr/>
      <dgm:t>
        <a:bodyPr/>
        <a:lstStyle/>
        <a:p>
          <a:pPr rtl="0"/>
          <a:r>
            <a:rPr lang="en-US" i="1">
              <a:latin typeface="Girl Scout Display Light"/>
              <a:cs typeface="Calibri"/>
            </a:rPr>
            <a:t>Most</a:t>
          </a:r>
          <a:r>
            <a:rPr lang="en-US">
              <a:latin typeface="Girl Scout Display Light"/>
              <a:cs typeface="Calibri"/>
            </a:rPr>
            <a:t> donations can go towards </a:t>
          </a:r>
          <a:r>
            <a:rPr lang="en-US" b="1">
              <a:latin typeface="Girl Scout Display Light"/>
              <a:cs typeface="Calibri"/>
            </a:rPr>
            <a:t>Tracked Cookie Share </a:t>
          </a:r>
          <a:r>
            <a:rPr lang="en-US">
              <a:latin typeface="Girl Scout Display Light"/>
              <a:cs typeface="Calibri"/>
            </a:rPr>
            <a:t>(troop inventory)</a:t>
          </a:r>
        </a:p>
      </dgm:t>
    </dgm:pt>
    <dgm:pt modelId="{113DAA7B-EBC0-43AE-9BF1-73D411E57121}" type="parTrans" cxnId="{D64D5F2E-07F9-4867-B642-D7B98F96C87C}">
      <dgm:prSet/>
      <dgm:spPr/>
      <dgm:t>
        <a:bodyPr/>
        <a:lstStyle/>
        <a:p>
          <a:endParaRPr lang="en-US"/>
        </a:p>
      </dgm:t>
    </dgm:pt>
    <dgm:pt modelId="{B3761E22-F47A-4791-A599-F10BC2B3ADB7}" type="sibTrans" cxnId="{D64D5F2E-07F9-4867-B642-D7B98F96C87C}">
      <dgm:prSet/>
      <dgm:spPr/>
      <dgm:t>
        <a:bodyPr/>
        <a:lstStyle/>
        <a:p>
          <a:endParaRPr lang="en-US"/>
        </a:p>
      </dgm:t>
    </dgm:pt>
    <dgm:pt modelId="{CBEFDF89-893F-495A-A50D-AABEF46FCE9F}" type="pres">
      <dgm:prSet presAssocID="{8ED50F75-C8CE-4D04-BE6E-1D91A6F2A6FB}" presName="diagram" presStyleCnt="0">
        <dgm:presLayoutVars>
          <dgm:chPref val="1"/>
          <dgm:dir/>
          <dgm:animOne val="branch"/>
          <dgm:animLvl val="lvl"/>
          <dgm:resizeHandles/>
        </dgm:presLayoutVars>
      </dgm:prSet>
      <dgm:spPr/>
    </dgm:pt>
    <dgm:pt modelId="{7E5045EC-E3CE-4D36-9226-D3471407E16C}" type="pres">
      <dgm:prSet presAssocID="{2D73BF2E-F093-4101-94B0-C2A24AAAF7EB}" presName="root" presStyleCnt="0"/>
      <dgm:spPr/>
    </dgm:pt>
    <dgm:pt modelId="{38CF7811-BF96-4C74-9EA8-86BEA09BBCC8}" type="pres">
      <dgm:prSet presAssocID="{2D73BF2E-F093-4101-94B0-C2A24AAAF7EB}" presName="rootComposite" presStyleCnt="0"/>
      <dgm:spPr/>
    </dgm:pt>
    <dgm:pt modelId="{2B25C8A1-3958-4F59-B1D8-5C084D38AD11}" type="pres">
      <dgm:prSet presAssocID="{2D73BF2E-F093-4101-94B0-C2A24AAAF7EB}" presName="rootText" presStyleLbl="node1" presStyleIdx="0" presStyleCnt="3" custScaleX="130495" custScaleY="199697" custLinFactX="47850" custLinFactNeighborX="100000" custLinFactNeighborY="212"/>
      <dgm:spPr/>
    </dgm:pt>
    <dgm:pt modelId="{944A6FC8-6BC7-4B80-A7A1-75424103D65A}" type="pres">
      <dgm:prSet presAssocID="{2D73BF2E-F093-4101-94B0-C2A24AAAF7EB}" presName="rootConnector" presStyleLbl="node1" presStyleIdx="0" presStyleCnt="3"/>
      <dgm:spPr/>
    </dgm:pt>
    <dgm:pt modelId="{D3179EC2-3AB3-4F68-B31F-EDFF6DF5EEAC}" type="pres">
      <dgm:prSet presAssocID="{2D73BF2E-F093-4101-94B0-C2A24AAAF7EB}" presName="childShape" presStyleCnt="0"/>
      <dgm:spPr/>
    </dgm:pt>
    <dgm:pt modelId="{D265F71B-9229-4C75-AE96-2E22E37F005B}" type="pres">
      <dgm:prSet presAssocID="{EA6302BA-9ED5-4D1D-9A11-352D23247277}" presName="root" presStyleCnt="0"/>
      <dgm:spPr/>
    </dgm:pt>
    <dgm:pt modelId="{81E14BD4-3D9D-4AB9-99A9-0255A539D929}" type="pres">
      <dgm:prSet presAssocID="{EA6302BA-9ED5-4D1D-9A11-352D23247277}" presName="rootComposite" presStyleCnt="0"/>
      <dgm:spPr/>
    </dgm:pt>
    <dgm:pt modelId="{252E65D0-D9CB-4EA3-BC46-1977E16735B3}" type="pres">
      <dgm:prSet presAssocID="{EA6302BA-9ED5-4D1D-9A11-352D23247277}" presName="rootText" presStyleLbl="node1" presStyleIdx="1" presStyleCnt="3" custScaleX="130706" custScaleY="199595" custLinFactX="-55025" custLinFactNeighborX="-100000" custLinFactNeighborY="-925"/>
      <dgm:spPr/>
    </dgm:pt>
    <dgm:pt modelId="{133306BC-6B9F-4388-B370-87F33CDF3918}" type="pres">
      <dgm:prSet presAssocID="{EA6302BA-9ED5-4D1D-9A11-352D23247277}" presName="rootConnector" presStyleLbl="node1" presStyleIdx="1" presStyleCnt="3"/>
      <dgm:spPr/>
    </dgm:pt>
    <dgm:pt modelId="{D78099EF-8E33-4FFA-AC6E-84E56A1F4437}" type="pres">
      <dgm:prSet presAssocID="{EA6302BA-9ED5-4D1D-9A11-352D23247277}" presName="childShape" presStyleCnt="0"/>
      <dgm:spPr/>
    </dgm:pt>
    <dgm:pt modelId="{666ABCB4-828A-4AB8-8BA1-A36C5ED4EA8D}" type="pres">
      <dgm:prSet presAssocID="{859F4F4C-3185-44C4-8633-1ED7CD81C073}" presName="root" presStyleCnt="0"/>
      <dgm:spPr/>
    </dgm:pt>
    <dgm:pt modelId="{4A840C80-99D9-439D-932D-D2BAF6B18460}" type="pres">
      <dgm:prSet presAssocID="{859F4F4C-3185-44C4-8633-1ED7CD81C073}" presName="rootComposite" presStyleCnt="0"/>
      <dgm:spPr/>
    </dgm:pt>
    <dgm:pt modelId="{99239C8C-F184-409B-93FB-A12E9DD66C55}" type="pres">
      <dgm:prSet presAssocID="{859F4F4C-3185-44C4-8633-1ED7CD81C073}" presName="rootText" presStyleLbl="node1" presStyleIdx="2" presStyleCnt="3" custScaleX="134593" custScaleY="199697"/>
      <dgm:spPr/>
    </dgm:pt>
    <dgm:pt modelId="{B2D1560D-369D-406C-A369-C4546A91A72E}" type="pres">
      <dgm:prSet presAssocID="{859F4F4C-3185-44C4-8633-1ED7CD81C073}" presName="rootConnector" presStyleLbl="node1" presStyleIdx="2" presStyleCnt="3"/>
      <dgm:spPr/>
    </dgm:pt>
    <dgm:pt modelId="{72F912BA-8447-4300-9E37-9DBA1802409D}" type="pres">
      <dgm:prSet presAssocID="{859F4F4C-3185-44C4-8633-1ED7CD81C073}" presName="childShape" presStyleCnt="0"/>
      <dgm:spPr/>
    </dgm:pt>
    <dgm:pt modelId="{5740473E-3412-4FD9-9527-501AF033F4FF}" type="pres">
      <dgm:prSet presAssocID="{C41B3500-8E29-419C-9336-62C95185A484}" presName="Name13" presStyleLbl="parChTrans1D2" presStyleIdx="0" presStyleCnt="2"/>
      <dgm:spPr/>
    </dgm:pt>
    <dgm:pt modelId="{8AC51919-9582-4C4B-85A7-BE0E9BF5345A}" type="pres">
      <dgm:prSet presAssocID="{6789A86A-F7E3-4154-BCC4-C02E35E1C4A8}" presName="childText" presStyleLbl="bgAcc1" presStyleIdx="0" presStyleCnt="2" custScaleX="171245" custScaleY="162261">
        <dgm:presLayoutVars>
          <dgm:bulletEnabled val="1"/>
        </dgm:presLayoutVars>
      </dgm:prSet>
      <dgm:spPr/>
    </dgm:pt>
    <dgm:pt modelId="{DA129895-C72E-40C6-8BE7-6C9688691E84}" type="pres">
      <dgm:prSet presAssocID="{68B6347C-9690-406F-BBE1-973CA3FA4A85}" presName="Name13" presStyleLbl="parChTrans1D2" presStyleIdx="1" presStyleCnt="2"/>
      <dgm:spPr/>
    </dgm:pt>
    <dgm:pt modelId="{BD8F51FF-0C3B-46DE-81C7-8A06812B5F9C}" type="pres">
      <dgm:prSet presAssocID="{76AFC490-DE73-4BEE-8C44-D7DA5D16E66F}" presName="childText" presStyleLbl="bgAcc1" presStyleIdx="1" presStyleCnt="2" custScaleX="168634" custScaleY="184663">
        <dgm:presLayoutVars>
          <dgm:bulletEnabled val="1"/>
        </dgm:presLayoutVars>
      </dgm:prSet>
      <dgm:spPr/>
    </dgm:pt>
  </dgm:ptLst>
  <dgm:cxnLst>
    <dgm:cxn modelId="{D64D5F2E-07F9-4867-B642-D7B98F96C87C}" srcId="{8ED50F75-C8CE-4D04-BE6E-1D91A6F2A6FB}" destId="{EA6302BA-9ED5-4D1D-9A11-352D23247277}" srcOrd="1" destOrd="0" parTransId="{113DAA7B-EBC0-43AE-9BF1-73D411E57121}" sibTransId="{B3761E22-F47A-4791-A599-F10BC2B3ADB7}"/>
    <dgm:cxn modelId="{B3845632-E1B4-41E5-984F-359118DD288A}" type="presOf" srcId="{2D73BF2E-F093-4101-94B0-C2A24AAAF7EB}" destId="{2B25C8A1-3958-4F59-B1D8-5C084D38AD11}" srcOrd="0" destOrd="0" presId="urn:microsoft.com/office/officeart/2005/8/layout/hierarchy3"/>
    <dgm:cxn modelId="{B4C9793C-CC2F-4778-98C3-F630437ED933}" type="presOf" srcId="{859F4F4C-3185-44C4-8633-1ED7CD81C073}" destId="{B2D1560D-369D-406C-A369-C4546A91A72E}" srcOrd="1" destOrd="0" presId="urn:microsoft.com/office/officeart/2005/8/layout/hierarchy3"/>
    <dgm:cxn modelId="{A65C2C5C-398A-418A-92C0-7D1D7D2FFD9C}" type="presOf" srcId="{68B6347C-9690-406F-BBE1-973CA3FA4A85}" destId="{DA129895-C72E-40C6-8BE7-6C9688691E84}" srcOrd="0" destOrd="0" presId="urn:microsoft.com/office/officeart/2005/8/layout/hierarchy3"/>
    <dgm:cxn modelId="{6FAED762-C969-4B87-8BE7-A8B1BC9D55D7}" srcId="{859F4F4C-3185-44C4-8633-1ED7CD81C073}" destId="{6789A86A-F7E3-4154-BCC4-C02E35E1C4A8}" srcOrd="0" destOrd="0" parTransId="{C41B3500-8E29-419C-9336-62C95185A484}" sibTransId="{8574F7F5-7A0A-492E-A2B8-A53B86A4C4AD}"/>
    <dgm:cxn modelId="{F40F1573-AF33-486C-983F-F76604217BAA}" type="presOf" srcId="{EA6302BA-9ED5-4D1D-9A11-352D23247277}" destId="{252E65D0-D9CB-4EA3-BC46-1977E16735B3}" srcOrd="0" destOrd="0" presId="urn:microsoft.com/office/officeart/2005/8/layout/hierarchy3"/>
    <dgm:cxn modelId="{666F8974-D2E0-4215-90C4-8ACAB4877257}" srcId="{8ED50F75-C8CE-4D04-BE6E-1D91A6F2A6FB}" destId="{859F4F4C-3185-44C4-8633-1ED7CD81C073}" srcOrd="2" destOrd="0" parTransId="{0E541FDD-93CF-4A38-BE41-88D4BB5B7AA4}" sibTransId="{3A746471-D961-44B4-9679-0805765F2848}"/>
    <dgm:cxn modelId="{EF1AFA55-0A23-4505-A11E-8EFDD3536912}" type="presOf" srcId="{C41B3500-8E29-419C-9336-62C95185A484}" destId="{5740473E-3412-4FD9-9527-501AF033F4FF}" srcOrd="0" destOrd="0" presId="urn:microsoft.com/office/officeart/2005/8/layout/hierarchy3"/>
    <dgm:cxn modelId="{F352E988-BBC1-49E6-985D-6BBE32105121}" srcId="{859F4F4C-3185-44C4-8633-1ED7CD81C073}" destId="{76AFC490-DE73-4BEE-8C44-D7DA5D16E66F}" srcOrd="1" destOrd="0" parTransId="{68B6347C-9690-406F-BBE1-973CA3FA4A85}" sibTransId="{A850447D-1A8A-4E9D-841A-D6FCC8CFFA08}"/>
    <dgm:cxn modelId="{BFF81E8D-2BC1-402E-A495-EE227A8AD6FD}" srcId="{8ED50F75-C8CE-4D04-BE6E-1D91A6F2A6FB}" destId="{2D73BF2E-F093-4101-94B0-C2A24AAAF7EB}" srcOrd="0" destOrd="0" parTransId="{533BA0B9-D13E-421B-BD70-C29FEF6D0ECF}" sibTransId="{5AAFA9A3-E87C-4470-AA79-E80128761407}"/>
    <dgm:cxn modelId="{ADB146A6-A48C-4B36-B7DC-4371D91CF49B}" type="presOf" srcId="{859F4F4C-3185-44C4-8633-1ED7CD81C073}" destId="{99239C8C-F184-409B-93FB-A12E9DD66C55}" srcOrd="0" destOrd="0" presId="urn:microsoft.com/office/officeart/2005/8/layout/hierarchy3"/>
    <dgm:cxn modelId="{C4639DAC-C1CF-499A-89AE-387CB992E742}" type="presOf" srcId="{8ED50F75-C8CE-4D04-BE6E-1D91A6F2A6FB}" destId="{CBEFDF89-893F-495A-A50D-AABEF46FCE9F}" srcOrd="0" destOrd="0" presId="urn:microsoft.com/office/officeart/2005/8/layout/hierarchy3"/>
    <dgm:cxn modelId="{637B65BB-9B50-4CAC-9E81-A266938F1A5C}" type="presOf" srcId="{EA6302BA-9ED5-4D1D-9A11-352D23247277}" destId="{133306BC-6B9F-4388-B370-87F33CDF3918}" srcOrd="1" destOrd="0" presId="urn:microsoft.com/office/officeart/2005/8/layout/hierarchy3"/>
    <dgm:cxn modelId="{0D683EC4-3DC5-4B3F-9287-9AC16F35BFB6}" type="presOf" srcId="{76AFC490-DE73-4BEE-8C44-D7DA5D16E66F}" destId="{BD8F51FF-0C3B-46DE-81C7-8A06812B5F9C}" srcOrd="0" destOrd="0" presId="urn:microsoft.com/office/officeart/2005/8/layout/hierarchy3"/>
    <dgm:cxn modelId="{C5C71AEE-62C5-40DB-81E1-EF70EEC5ED48}" type="presOf" srcId="{2D73BF2E-F093-4101-94B0-C2A24AAAF7EB}" destId="{944A6FC8-6BC7-4B80-A7A1-75424103D65A}" srcOrd="1" destOrd="0" presId="urn:microsoft.com/office/officeart/2005/8/layout/hierarchy3"/>
    <dgm:cxn modelId="{15DF34EE-898E-4D69-8388-68D7E57B4242}" type="presOf" srcId="{6789A86A-F7E3-4154-BCC4-C02E35E1C4A8}" destId="{8AC51919-9582-4C4B-85A7-BE0E9BF5345A}" srcOrd="0" destOrd="0" presId="urn:microsoft.com/office/officeart/2005/8/layout/hierarchy3"/>
    <dgm:cxn modelId="{1F62736A-3FBD-4E8B-A270-DAD29E7692ED}" type="presParOf" srcId="{CBEFDF89-893F-495A-A50D-AABEF46FCE9F}" destId="{7E5045EC-E3CE-4D36-9226-D3471407E16C}" srcOrd="0" destOrd="0" presId="urn:microsoft.com/office/officeart/2005/8/layout/hierarchy3"/>
    <dgm:cxn modelId="{932E1AE0-463C-40A1-BD20-30E6FCEB63C2}" type="presParOf" srcId="{7E5045EC-E3CE-4D36-9226-D3471407E16C}" destId="{38CF7811-BF96-4C74-9EA8-86BEA09BBCC8}" srcOrd="0" destOrd="0" presId="urn:microsoft.com/office/officeart/2005/8/layout/hierarchy3"/>
    <dgm:cxn modelId="{FC925E7D-B1EC-44C6-957A-469A57A1326B}" type="presParOf" srcId="{38CF7811-BF96-4C74-9EA8-86BEA09BBCC8}" destId="{2B25C8A1-3958-4F59-B1D8-5C084D38AD11}" srcOrd="0" destOrd="0" presId="urn:microsoft.com/office/officeart/2005/8/layout/hierarchy3"/>
    <dgm:cxn modelId="{9F5E190B-A0B1-496E-99A3-7C2F74F265A0}" type="presParOf" srcId="{38CF7811-BF96-4C74-9EA8-86BEA09BBCC8}" destId="{944A6FC8-6BC7-4B80-A7A1-75424103D65A}" srcOrd="1" destOrd="0" presId="urn:microsoft.com/office/officeart/2005/8/layout/hierarchy3"/>
    <dgm:cxn modelId="{C9B9643B-6729-4815-8D75-6677C401C6A6}" type="presParOf" srcId="{7E5045EC-E3CE-4D36-9226-D3471407E16C}" destId="{D3179EC2-3AB3-4F68-B31F-EDFF6DF5EEAC}" srcOrd="1" destOrd="0" presId="urn:microsoft.com/office/officeart/2005/8/layout/hierarchy3"/>
    <dgm:cxn modelId="{9790EF51-64DD-4B3E-840E-19ED6BDA7553}" type="presParOf" srcId="{CBEFDF89-893F-495A-A50D-AABEF46FCE9F}" destId="{D265F71B-9229-4C75-AE96-2E22E37F005B}" srcOrd="1" destOrd="0" presId="urn:microsoft.com/office/officeart/2005/8/layout/hierarchy3"/>
    <dgm:cxn modelId="{2CA9EFC8-D927-472D-892B-1B0F0B257C60}" type="presParOf" srcId="{D265F71B-9229-4C75-AE96-2E22E37F005B}" destId="{81E14BD4-3D9D-4AB9-99A9-0255A539D929}" srcOrd="0" destOrd="0" presId="urn:microsoft.com/office/officeart/2005/8/layout/hierarchy3"/>
    <dgm:cxn modelId="{ED61C130-E20D-4E18-A792-E34835432C49}" type="presParOf" srcId="{81E14BD4-3D9D-4AB9-99A9-0255A539D929}" destId="{252E65D0-D9CB-4EA3-BC46-1977E16735B3}" srcOrd="0" destOrd="0" presId="urn:microsoft.com/office/officeart/2005/8/layout/hierarchy3"/>
    <dgm:cxn modelId="{8226ABC9-9735-4312-A081-BBE2CC5D5963}" type="presParOf" srcId="{81E14BD4-3D9D-4AB9-99A9-0255A539D929}" destId="{133306BC-6B9F-4388-B370-87F33CDF3918}" srcOrd="1" destOrd="0" presId="urn:microsoft.com/office/officeart/2005/8/layout/hierarchy3"/>
    <dgm:cxn modelId="{D681A855-D3FE-438E-8022-D96B5E61B822}" type="presParOf" srcId="{D265F71B-9229-4C75-AE96-2E22E37F005B}" destId="{D78099EF-8E33-4FFA-AC6E-84E56A1F4437}" srcOrd="1" destOrd="0" presId="urn:microsoft.com/office/officeart/2005/8/layout/hierarchy3"/>
    <dgm:cxn modelId="{E66CEECF-EB0E-4C3C-B8D3-D836CFDF9F6A}" type="presParOf" srcId="{CBEFDF89-893F-495A-A50D-AABEF46FCE9F}" destId="{666ABCB4-828A-4AB8-8BA1-A36C5ED4EA8D}" srcOrd="2" destOrd="0" presId="urn:microsoft.com/office/officeart/2005/8/layout/hierarchy3"/>
    <dgm:cxn modelId="{51C3BEF4-FEDB-4567-8AD1-A253FA177CD9}" type="presParOf" srcId="{666ABCB4-828A-4AB8-8BA1-A36C5ED4EA8D}" destId="{4A840C80-99D9-439D-932D-D2BAF6B18460}" srcOrd="0" destOrd="0" presId="urn:microsoft.com/office/officeart/2005/8/layout/hierarchy3"/>
    <dgm:cxn modelId="{0EE6AD68-6E95-4E0C-AF43-DA44F0F85016}" type="presParOf" srcId="{4A840C80-99D9-439D-932D-D2BAF6B18460}" destId="{99239C8C-F184-409B-93FB-A12E9DD66C55}" srcOrd="0" destOrd="0" presId="urn:microsoft.com/office/officeart/2005/8/layout/hierarchy3"/>
    <dgm:cxn modelId="{C67DE8F2-E8E7-40CD-9D1D-DA2FE6605039}" type="presParOf" srcId="{4A840C80-99D9-439D-932D-D2BAF6B18460}" destId="{B2D1560D-369D-406C-A369-C4546A91A72E}" srcOrd="1" destOrd="0" presId="urn:microsoft.com/office/officeart/2005/8/layout/hierarchy3"/>
    <dgm:cxn modelId="{743FA4DC-ED60-483B-9DD8-DF6ABA36F116}" type="presParOf" srcId="{666ABCB4-828A-4AB8-8BA1-A36C5ED4EA8D}" destId="{72F912BA-8447-4300-9E37-9DBA1802409D}" srcOrd="1" destOrd="0" presId="urn:microsoft.com/office/officeart/2005/8/layout/hierarchy3"/>
    <dgm:cxn modelId="{DB969A56-6CD9-4770-B309-44C1BE31A819}" type="presParOf" srcId="{72F912BA-8447-4300-9E37-9DBA1802409D}" destId="{5740473E-3412-4FD9-9527-501AF033F4FF}" srcOrd="0" destOrd="0" presId="urn:microsoft.com/office/officeart/2005/8/layout/hierarchy3"/>
    <dgm:cxn modelId="{0D33EFDB-29B4-421E-B750-A17621D3C3FD}" type="presParOf" srcId="{72F912BA-8447-4300-9E37-9DBA1802409D}" destId="{8AC51919-9582-4C4B-85A7-BE0E9BF5345A}" srcOrd="1" destOrd="0" presId="urn:microsoft.com/office/officeart/2005/8/layout/hierarchy3"/>
    <dgm:cxn modelId="{1E286FFA-3CDC-49D4-B24D-D7F06BCFCDA5}" type="presParOf" srcId="{72F912BA-8447-4300-9E37-9DBA1802409D}" destId="{DA129895-C72E-40C6-8BE7-6C9688691E84}" srcOrd="2" destOrd="0" presId="urn:microsoft.com/office/officeart/2005/8/layout/hierarchy3"/>
    <dgm:cxn modelId="{98E3EF79-D3B0-40A1-AC52-13BC35A4BAE0}" type="presParOf" srcId="{72F912BA-8447-4300-9E37-9DBA1802409D}" destId="{BD8F51FF-0C3B-46DE-81C7-8A06812B5F9C}" srcOrd="3"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25C8A1-3958-4F59-B1D8-5C084D38AD11}">
      <dsp:nvSpPr>
        <dsp:cNvPr id="0" name=""/>
        <dsp:cNvSpPr/>
      </dsp:nvSpPr>
      <dsp:spPr>
        <a:xfrm>
          <a:off x="2626607" y="23720"/>
          <a:ext cx="2317832" cy="1773493"/>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a:lnSpc>
              <a:spcPct val="90000"/>
            </a:lnSpc>
            <a:spcBef>
              <a:spcPct val="0"/>
            </a:spcBef>
            <a:spcAft>
              <a:spcPct val="35000"/>
            </a:spcAft>
            <a:buNone/>
          </a:pPr>
          <a:r>
            <a:rPr lang="en-US" sz="2200" i="1" kern="1200">
              <a:latin typeface="Girl Scout Display Light"/>
            </a:rPr>
            <a:t>Any</a:t>
          </a:r>
          <a:r>
            <a:rPr lang="en-US" sz="2200" kern="1200">
              <a:latin typeface="Girl Scout Display Light"/>
            </a:rPr>
            <a:t> donation can go towards </a:t>
          </a:r>
          <a:r>
            <a:rPr lang="en-US" sz="2200" b="1" kern="1200">
              <a:latin typeface="Girl Scout Display Light"/>
            </a:rPr>
            <a:t>Virtual Cookie Share </a:t>
          </a:r>
          <a:r>
            <a:rPr lang="en-US" sz="2200" kern="1200">
              <a:latin typeface="Girl Scout Display Light"/>
            </a:rPr>
            <a:t>(council inventory)</a:t>
          </a:r>
        </a:p>
      </dsp:txBody>
      <dsp:txXfrm>
        <a:off x="2678551" y="75664"/>
        <a:ext cx="2213944" cy="1669605"/>
      </dsp:txXfrm>
    </dsp:sp>
    <dsp:sp modelId="{252E65D0-D9CB-4EA3-BC46-1977E16735B3}">
      <dsp:nvSpPr>
        <dsp:cNvPr id="0" name=""/>
        <dsp:cNvSpPr/>
      </dsp:nvSpPr>
      <dsp:spPr>
        <a:xfrm>
          <a:off x="8866" y="13622"/>
          <a:ext cx="2321579" cy="1772587"/>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3815" tIns="29210" rIns="43815" bIns="29210" numCol="1" spcCol="1270" anchor="ctr" anchorCtr="0">
          <a:noAutofit/>
        </a:bodyPr>
        <a:lstStyle/>
        <a:p>
          <a:pPr marL="0" lvl="0" indent="0" algn="ctr" defTabSz="1022350" rtl="0">
            <a:lnSpc>
              <a:spcPct val="90000"/>
            </a:lnSpc>
            <a:spcBef>
              <a:spcPct val="0"/>
            </a:spcBef>
            <a:spcAft>
              <a:spcPct val="35000"/>
            </a:spcAft>
            <a:buNone/>
          </a:pPr>
          <a:r>
            <a:rPr lang="en-US" sz="2300" i="1" kern="1200">
              <a:latin typeface="Girl Scout Display Light"/>
              <a:cs typeface="Calibri"/>
            </a:rPr>
            <a:t>Most</a:t>
          </a:r>
          <a:r>
            <a:rPr lang="en-US" sz="2300" kern="1200">
              <a:latin typeface="Girl Scout Display Light"/>
              <a:cs typeface="Calibri"/>
            </a:rPr>
            <a:t> donations can go towards </a:t>
          </a:r>
          <a:r>
            <a:rPr lang="en-US" sz="2300" b="1" kern="1200">
              <a:latin typeface="Girl Scout Display Light"/>
              <a:cs typeface="Calibri"/>
            </a:rPr>
            <a:t>Tracked Cookie Share </a:t>
          </a:r>
          <a:r>
            <a:rPr lang="en-US" sz="2300" kern="1200">
              <a:latin typeface="Girl Scout Display Light"/>
              <a:cs typeface="Calibri"/>
            </a:rPr>
            <a:t>(troop inventory)</a:t>
          </a:r>
        </a:p>
      </dsp:txBody>
      <dsp:txXfrm>
        <a:off x="60783" y="65539"/>
        <a:ext cx="2217745" cy="1668753"/>
      </dsp:txXfrm>
    </dsp:sp>
    <dsp:sp modelId="{99239C8C-F184-409B-93FB-A12E9DD66C55}">
      <dsp:nvSpPr>
        <dsp:cNvPr id="0" name=""/>
        <dsp:cNvSpPr/>
      </dsp:nvSpPr>
      <dsp:spPr>
        <a:xfrm>
          <a:off x="5528023" y="21837"/>
          <a:ext cx="2390620" cy="1773493"/>
        </a:xfrm>
        <a:prstGeom prst="roundRect">
          <a:avLst>
            <a:gd name="adj" fmla="val 10000"/>
          </a:avLst>
        </a:prstGeom>
        <a:solidFill>
          <a:schemeClr val="lt1">
            <a:hueOff val="0"/>
            <a:satOff val="0"/>
            <a:lumOff val="0"/>
            <a:alphaOff val="0"/>
          </a:schemeClr>
        </a:solidFill>
        <a:ln w="19050" cap="flat" cmpd="sng" algn="ctr">
          <a:solidFill>
            <a:schemeClr val="accent6">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41910" tIns="27940" rIns="41910" bIns="27940" numCol="1" spcCol="1270" anchor="ctr" anchorCtr="0">
          <a:noAutofit/>
        </a:bodyPr>
        <a:lstStyle/>
        <a:p>
          <a:pPr marL="0" lvl="0" indent="0" algn="ctr" defTabSz="977900" rtl="0">
            <a:lnSpc>
              <a:spcPct val="90000"/>
            </a:lnSpc>
            <a:spcBef>
              <a:spcPct val="0"/>
            </a:spcBef>
            <a:spcAft>
              <a:spcPct val="35000"/>
            </a:spcAft>
            <a:buNone/>
          </a:pPr>
          <a:r>
            <a:rPr lang="en-US" sz="2200" kern="1200">
              <a:latin typeface="Girl Scout Display Light"/>
            </a:rPr>
            <a:t>Donations that </a:t>
          </a:r>
          <a:r>
            <a:rPr lang="en-US" sz="2200" b="1" i="1" kern="1200">
              <a:latin typeface="Girl Scout Display Light"/>
            </a:rPr>
            <a:t>ONLY</a:t>
          </a:r>
          <a:r>
            <a:rPr lang="en-US" sz="2200" kern="1200">
              <a:latin typeface="Girl Scout Display Light"/>
            </a:rPr>
            <a:t> go to </a:t>
          </a:r>
          <a:r>
            <a:rPr lang="en-US" sz="2200" b="1" kern="1200">
              <a:latin typeface="Girl Scout Display Light"/>
            </a:rPr>
            <a:t>Virtual Cookie Share </a:t>
          </a:r>
          <a:r>
            <a:rPr lang="en-US" sz="2200" kern="1200">
              <a:latin typeface="Girl Scout Display Light"/>
            </a:rPr>
            <a:t>(council inventory): </a:t>
          </a:r>
        </a:p>
      </dsp:txBody>
      <dsp:txXfrm>
        <a:off x="5579967" y="73781"/>
        <a:ext cx="2286732" cy="1669605"/>
      </dsp:txXfrm>
    </dsp:sp>
    <dsp:sp modelId="{5740473E-3412-4FD9-9527-501AF033F4FF}">
      <dsp:nvSpPr>
        <dsp:cNvPr id="0" name=""/>
        <dsp:cNvSpPr/>
      </dsp:nvSpPr>
      <dsp:spPr>
        <a:xfrm>
          <a:off x="5767085" y="1795331"/>
          <a:ext cx="239062" cy="942536"/>
        </a:xfrm>
        <a:custGeom>
          <a:avLst/>
          <a:gdLst/>
          <a:ahLst/>
          <a:cxnLst/>
          <a:rect l="0" t="0" r="0" b="0"/>
          <a:pathLst>
            <a:path>
              <a:moveTo>
                <a:pt x="0" y="0"/>
              </a:moveTo>
              <a:lnTo>
                <a:pt x="0" y="942536"/>
              </a:lnTo>
              <a:lnTo>
                <a:pt x="239062" y="942536"/>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C51919-9582-4C4B-85A7-BE0E9BF5345A}">
      <dsp:nvSpPr>
        <dsp:cNvPr id="0" name=""/>
        <dsp:cNvSpPr/>
      </dsp:nvSpPr>
      <dsp:spPr>
        <a:xfrm>
          <a:off x="6006147" y="2017354"/>
          <a:ext cx="2433301" cy="1441027"/>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rtl="0">
            <a:lnSpc>
              <a:spcPct val="90000"/>
            </a:lnSpc>
            <a:spcBef>
              <a:spcPct val="0"/>
            </a:spcBef>
            <a:spcAft>
              <a:spcPct val="35000"/>
            </a:spcAft>
            <a:buNone/>
          </a:pPr>
          <a:r>
            <a:rPr lang="en-US" sz="1800" kern="1200">
              <a:latin typeface="Girl Scout Display Light"/>
            </a:rPr>
            <a:t>Donations accepted from a </a:t>
          </a:r>
          <a:r>
            <a:rPr lang="en-US" sz="1800" b="1" kern="1200">
              <a:latin typeface="Girl Scout Display Light"/>
            </a:rPr>
            <a:t>digital cookie shipped-only order</a:t>
          </a:r>
        </a:p>
      </dsp:txBody>
      <dsp:txXfrm>
        <a:off x="6048353" y="2059560"/>
        <a:ext cx="2348889" cy="1356615"/>
      </dsp:txXfrm>
    </dsp:sp>
    <dsp:sp modelId="{DA129895-C72E-40C6-8BE7-6C9688691E84}">
      <dsp:nvSpPr>
        <dsp:cNvPr id="0" name=""/>
        <dsp:cNvSpPr/>
      </dsp:nvSpPr>
      <dsp:spPr>
        <a:xfrm>
          <a:off x="5767085" y="1795331"/>
          <a:ext cx="239062" cy="2705062"/>
        </a:xfrm>
        <a:custGeom>
          <a:avLst/>
          <a:gdLst/>
          <a:ahLst/>
          <a:cxnLst/>
          <a:rect l="0" t="0" r="0" b="0"/>
          <a:pathLst>
            <a:path>
              <a:moveTo>
                <a:pt x="0" y="0"/>
              </a:moveTo>
              <a:lnTo>
                <a:pt x="0" y="2705062"/>
              </a:lnTo>
              <a:lnTo>
                <a:pt x="239062" y="2705062"/>
              </a:lnTo>
            </a:path>
          </a:pathLst>
        </a:cu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8F51FF-0C3B-46DE-81C7-8A06812B5F9C}">
      <dsp:nvSpPr>
        <dsp:cNvPr id="0" name=""/>
        <dsp:cNvSpPr/>
      </dsp:nvSpPr>
      <dsp:spPr>
        <a:xfrm>
          <a:off x="6006147" y="3680404"/>
          <a:ext cx="2396201" cy="1639977"/>
        </a:xfrm>
        <a:prstGeom prst="roundRect">
          <a:avLst>
            <a:gd name="adj" fmla="val 10000"/>
          </a:avLst>
        </a:prstGeom>
        <a:solidFill>
          <a:schemeClr val="accent6">
            <a:alpha val="90000"/>
            <a:tint val="40000"/>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Girl Scout Display Light"/>
            </a:rPr>
            <a:t>Donations accepted from the </a:t>
          </a:r>
          <a:r>
            <a:rPr lang="en-US" sz="1800" b="1" kern="1200">
              <a:latin typeface="Girl Scout Display Light"/>
            </a:rPr>
            <a:t>troop’s booth pick up link. </a:t>
          </a:r>
        </a:p>
      </dsp:txBody>
      <dsp:txXfrm>
        <a:off x="6054180" y="3728437"/>
        <a:ext cx="2300135" cy="154391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22A7FE-B6EF-461B-AC8A-03AE428BB18C}"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1524A4-892C-49BB-86E3-B37D1967356A}" type="slidenum">
              <a:rPr lang="en-US" smtClean="0"/>
              <a:t>‹#›</a:t>
            </a:fld>
            <a:endParaRPr lang="en-US"/>
          </a:p>
        </p:txBody>
      </p:sp>
    </p:spTree>
    <p:extLst>
      <p:ext uri="{BB962C8B-B14F-4D97-AF65-F5344CB8AC3E}">
        <p14:creationId xmlns:p14="http://schemas.microsoft.com/office/powerpoint/2010/main" val="30947443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Hello and welcome to the second session of the Troop Cookie Manager Training for 2025.</a:t>
            </a:r>
          </a:p>
        </p:txBody>
      </p:sp>
      <p:sp>
        <p:nvSpPr>
          <p:cNvPr id="4" name="Slide Number Placeholder 3"/>
          <p:cNvSpPr>
            <a:spLocks noGrp="1"/>
          </p:cNvSpPr>
          <p:nvPr>
            <p:ph type="sldNum" sz="quarter" idx="5"/>
          </p:nvPr>
        </p:nvSpPr>
        <p:spPr/>
        <p:txBody>
          <a:bodyPr/>
          <a:lstStyle/>
          <a:p>
            <a:fld id="{C71524A4-892C-49BB-86E3-B37D1967356A}" type="slidenum">
              <a:rPr lang="en-US" smtClean="0"/>
              <a:t>1</a:t>
            </a:fld>
            <a:endParaRPr lang="en-US"/>
          </a:p>
        </p:txBody>
      </p:sp>
    </p:spTree>
    <p:extLst>
      <p:ext uri="{BB962C8B-B14F-4D97-AF65-F5344CB8AC3E}">
        <p14:creationId xmlns:p14="http://schemas.microsoft.com/office/powerpoint/2010/main" val="603324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now that you know the multitude of ways that your Girl Scouts can sell cookies, let’s talk about WHEN they can start selling.</a:t>
            </a:r>
          </a:p>
          <a:p>
            <a:endParaRPr lang="en-US">
              <a:ea typeface="Calibri"/>
              <a:cs typeface="Calibri"/>
            </a:endParaRPr>
          </a:p>
          <a:p>
            <a:r>
              <a:rPr lang="en-US">
                <a:ea typeface="Calibri"/>
                <a:cs typeface="Calibri"/>
              </a:rPr>
              <a:t>Pre-sales and online sales will begin on February 12. This allows your Girl Scouts to connect with your cookie customers early and spread the excitement of the new cookie season. Girl Scouts can take orders on their order cards during this time or share their Digital Cookie site information to get a jump start on the cookie season. </a:t>
            </a:r>
          </a:p>
          <a:p>
            <a:endParaRPr lang="en-US">
              <a:ea typeface="Calibri"/>
              <a:cs typeface="Calibri"/>
            </a:endParaRPr>
          </a:p>
          <a:p>
            <a:r>
              <a:rPr lang="en-US">
                <a:ea typeface="Calibri"/>
                <a:cs typeface="Calibri"/>
              </a:rPr>
              <a:t>Remember - Girl Scouts will not have physical cookies until they pick-up their inventory from you. They can begin delivering cookies to their customers on Cookie Go Day, Feb 21. </a:t>
            </a:r>
          </a:p>
        </p:txBody>
      </p:sp>
      <p:sp>
        <p:nvSpPr>
          <p:cNvPr id="4" name="Slide Number Placeholder 3"/>
          <p:cNvSpPr>
            <a:spLocks noGrp="1"/>
          </p:cNvSpPr>
          <p:nvPr>
            <p:ph type="sldNum" sz="quarter" idx="5"/>
          </p:nvPr>
        </p:nvSpPr>
        <p:spPr/>
        <p:txBody>
          <a:bodyPr/>
          <a:lstStyle/>
          <a:p>
            <a:fld id="{3CAA5598-CAF2-44EB-AE12-77321B1DA8BB}" type="slidenum">
              <a:rPr lang="en-US" smtClean="0"/>
              <a:t>10</a:t>
            </a:fld>
            <a:endParaRPr lang="en-US"/>
          </a:p>
        </p:txBody>
      </p:sp>
    </p:spTree>
    <p:extLst>
      <p:ext uri="{BB962C8B-B14F-4D97-AF65-F5344CB8AC3E}">
        <p14:creationId xmlns:p14="http://schemas.microsoft.com/office/powerpoint/2010/main" val="19082982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Segoe UI" panose="020B0502040204020203" pitchFamily="34" charset="0"/>
              </a:rPr>
              <a:t>Now let’s turn to cookie booths, which are one of the most popular ways to participate as a troop in cookie sales. Cookie booths are also one of the most visible ways the public sees Girl Scouts in their communities. Did you know that of the 3.3 million packages that were sold LY by River Valleys GS’s, over 30% of these sales were made through booths?</a:t>
            </a:r>
            <a:endParaRPr lang="en-US" sz="1800">
              <a:effectLst/>
              <a:latin typeface="Arial" panose="020B0604020202020204" pitchFamily="34" charset="0"/>
            </a:endParaRPr>
          </a:p>
          <a:p>
            <a:pPr>
              <a:defRPr/>
            </a:pPr>
            <a:r>
              <a:rPr lang="en-US"/>
              <a:t>Not only are booths a great sales opportunity, but girls have a ton of fun too! Here’s a few booth stats to share with you. Our average sales per hour across all booths was 26 pkgs in 2024. When it comes to the booth locations where troops were at the most, Troop Secured Cookie Booths was the most with 37%, followed by Cub cookie booths at 26% and Walmart rounding up the top 3. Cookie Booths are truly a great way to get out there, sell cookies alongside troop members and have a great time!</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A5598-CAF2-44EB-AE12-77321B1DA8B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185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We’ve been working so hard to line up a wide variety of council-secured cookie booths this year. As you can see here on the screen, we have lots of fantastic partnerships in progress including Mall of America, and several other Minnesota malls, Goodwill, Hy-Vee, JoAnn’s, the Minnesota Wild games, and much more!  Good news, we’ll also continue our partnership with Walmart and Sam’s Club. Finally, we are thrilled to continue our local Cub Partnership for another year.  You can see the special </a:t>
            </a:r>
            <a:r>
              <a:rPr lang="en-US" b="1"/>
              <a:t>2025 cub patch </a:t>
            </a:r>
            <a:r>
              <a:rPr lang="en-US"/>
              <a:t>here that troops can earn by selling at a Cub booth location.</a:t>
            </a:r>
          </a:p>
        </p:txBody>
      </p:sp>
      <p:sp>
        <p:nvSpPr>
          <p:cNvPr id="4" name="Slide Number Placeholder 3"/>
          <p:cNvSpPr>
            <a:spLocks noGrp="1"/>
          </p:cNvSpPr>
          <p:nvPr>
            <p:ph type="sldNum" sz="quarter" idx="5"/>
          </p:nvPr>
        </p:nvSpPr>
        <p:spPr/>
        <p:txBody>
          <a:bodyPr/>
          <a:lstStyle/>
          <a:p>
            <a:fld id="{3CAA5598-CAF2-44EB-AE12-77321B1DA8BB}" type="slidenum">
              <a:rPr lang="en-US" smtClean="0"/>
              <a:t>12</a:t>
            </a:fld>
            <a:endParaRPr lang="en-US"/>
          </a:p>
        </p:txBody>
      </p:sp>
    </p:spTree>
    <p:extLst>
      <p:ext uri="{BB962C8B-B14F-4D97-AF65-F5344CB8AC3E}">
        <p14:creationId xmlns:p14="http://schemas.microsoft.com/office/powerpoint/2010/main" val="1002571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let’s talk about cookie booths and when troops can start to secure these. This year, the Lottery selections open January 15, and will close January 19 at 11am.  The lottery runs on January 19 at 12:00pm.  </a:t>
            </a:r>
          </a:p>
          <a:p>
            <a:endParaRPr lang="en-US"/>
          </a:p>
          <a:p>
            <a:r>
              <a:rPr lang="en-US">
                <a:ea typeface="Calibri" panose="020F0502020204030204"/>
                <a:cs typeface="Calibri" panose="020F0502020204030204"/>
              </a:rPr>
              <a:t>These dates will also be featured in The Cookie Press and on Cookie Central. </a:t>
            </a:r>
          </a:p>
          <a:p>
            <a:endParaRPr lang="en-US"/>
          </a:p>
          <a:p>
            <a:r>
              <a:rPr lang="en-US"/>
              <a:t>Troops may choose up to 10 booths to add to their lottery list, and spots are chosen at random.  It is advantageous for troops to select 10 booths, rather than just 1 or 2 that they really want.  Choosing only 1 or 2 could mean you end up with zero.  From the lottery, troops will receive 1 booth.  This is the best way to distribute booths as fairly as possible, and make sure everyone has equal access to booths. In the uncommon instance that your troop is not awarded a booth in the lottery, watch your email for information on us on how you can still secure a booth before the First Come First Served Rounds begin.</a:t>
            </a:r>
          </a:p>
          <a:p>
            <a:endParaRPr lang="en-US"/>
          </a:p>
          <a:p>
            <a:r>
              <a:rPr lang="en-US"/>
              <a:t>Speaking of booth rounds, starting on January 22, First come, first serve booths start and continue through the end of the month.  Booth selections will close at 4 PM each of those days to allow us time to upload any additional booths.  Then at 7 PM, they will re-open with additional spaces open for troops to add to their current selections. There’s a set number of new booths that troops will be able to reserve during these rounds. </a:t>
            </a:r>
          </a:p>
          <a:p>
            <a:endParaRPr lang="en-US"/>
          </a:p>
          <a:p>
            <a:r>
              <a:rPr lang="en-US"/>
              <a:t>On February 1st, the cap on booth selections will be lifted, and troops can select any additional booths they would like. If these dates change, we will be sure to update you in The Cookie Press.</a:t>
            </a:r>
            <a:endParaRPr lang="en-US">
              <a:ea typeface="Calibri"/>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13</a:t>
            </a:fld>
            <a:endParaRPr lang="en-US"/>
          </a:p>
        </p:txBody>
      </p:sp>
    </p:spTree>
    <p:extLst>
      <p:ext uri="{BB962C8B-B14F-4D97-AF65-F5344CB8AC3E}">
        <p14:creationId xmlns:p14="http://schemas.microsoft.com/office/powerpoint/2010/main" val="32329951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Troop-secured booths continue to rise in popularity. There’s so much opportunity out there! As members of your community, you and your families know the best spots in town to sell cookies and can foster personal relationships with booth partners. Plus, there’s lots of opportunities to tailor the experience to meet the needs of your troop and your booth  partner.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With literally thousands and thousands of troop-secured booth requests to review and approve, we wanted to share some tips on ways you can assist us in the approval process along with tips in case issues arise with booths.</a:t>
            </a:r>
            <a:endParaRPr lang="en-US">
              <a:ea typeface="Calibri"/>
              <a:cs typeface="Calibri"/>
            </a:endParaRPr>
          </a:p>
          <a:p>
            <a:endParaRPr lang="en-US"/>
          </a:p>
          <a:p>
            <a:r>
              <a:rPr lang="en-US">
                <a:latin typeface="Girl Scout Text Book"/>
              </a:rPr>
              <a:t>Submit your booth requests as early as possible – we ask for a minimum of 72 hours prior to the start of the booth. If your booth is declined, it would be for several reasons. The most common reasons are:</a:t>
            </a:r>
            <a:endParaRPr lang="en-US">
              <a:latin typeface="Girl Scout Text Book" panose="02020003000000000000" pitchFamily="18" charset="0"/>
              <a:cs typeface="Calibri" panose="020F0502020204030204"/>
            </a:endParaRPr>
          </a:p>
          <a:p>
            <a:pPr marL="914400" lvl="1" indent="-457200">
              <a:buAutoNum type="arabicPeriod"/>
            </a:pPr>
            <a:r>
              <a:rPr lang="en-US">
                <a:latin typeface="Girl Scout Text Book"/>
                <a:cs typeface="Calibri" panose="020F0502020204030204"/>
              </a:rPr>
              <a:t>Another troop has already secured that timeslot</a:t>
            </a:r>
            <a:endParaRPr lang="en-US">
              <a:latin typeface="Girl Scout Text Book" panose="02020003000000000000" pitchFamily="18" charset="0"/>
              <a:cs typeface="Calibri" panose="020F0502020204030204"/>
            </a:endParaRPr>
          </a:p>
          <a:p>
            <a:pPr marL="914400" lvl="1" indent="-457200">
              <a:buAutoNum type="arabicPeriod"/>
            </a:pPr>
            <a:r>
              <a:rPr lang="en-US">
                <a:latin typeface="Girl Scout Text Book"/>
                <a:cs typeface="Calibri" panose="020F0502020204030204"/>
              </a:rPr>
              <a:t>Location is too close to another booth</a:t>
            </a:r>
            <a:endParaRPr lang="en-US">
              <a:latin typeface="Girl Scout Text Book" panose="02020003000000000000" pitchFamily="18" charset="0"/>
              <a:cs typeface="Calibri" panose="020F0502020204030204"/>
            </a:endParaRPr>
          </a:p>
          <a:p>
            <a:pPr marL="914400" lvl="1" indent="-457200">
              <a:buAutoNum type="arabicPeriod"/>
            </a:pPr>
            <a:r>
              <a:rPr lang="en-US">
                <a:latin typeface="Girl Scout Text Book"/>
                <a:cs typeface="Calibri" panose="020F0502020204030204"/>
              </a:rPr>
              <a:t>We always explain </a:t>
            </a:r>
            <a:r>
              <a:rPr lang="en-US" i="1">
                <a:latin typeface="Girl Scout Text Book"/>
                <a:cs typeface="Calibri" panose="020F0502020204030204"/>
              </a:rPr>
              <a:t>why</a:t>
            </a:r>
            <a:r>
              <a:rPr lang="en-US">
                <a:latin typeface="Girl Scout Text Book"/>
                <a:cs typeface="Calibri" panose="020F0502020204030204"/>
              </a:rPr>
              <a:t> in the approve/decline email</a:t>
            </a:r>
            <a:endParaRPr lang="en-US">
              <a:latin typeface="Girl Scout Text Book" panose="02020003000000000000" pitchFamily="18" charset="0"/>
              <a:cs typeface="Calibri" panose="020F0502020204030204"/>
            </a:endParaRPr>
          </a:p>
          <a:p>
            <a:endParaRPr lang="en-US" b="1" u="sng"/>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a:t>When it comes to cookie booths, remember we are all in this together! There are plenty of businesses and organizations that want to support troops in reaching their goals. It’s important to r</a:t>
            </a:r>
            <a:r>
              <a:rPr lang="en-US" sz="2000"/>
              <a:t>eview booth expectations with your Girl Scouts and families, including how to interact with customers, handle conflicts, the importance of timely shift changes between troops, and following booth location policies.</a:t>
            </a:r>
            <a:r>
              <a:rPr lang="en-US" sz="1200">
                <a:latin typeface="Articulate Light"/>
                <a:ea typeface="Calibri"/>
                <a:cs typeface="Arial" panose="020B0604020202020204" pitchFamily="34" charset="0"/>
              </a:rPr>
              <a:t> Coaching Girl Scouts and families on booth expectations is important, as booths are the most public way people see Girl Scouts in the community. By preparing your troop for what to expect, both the booth location and your Girl Scouts can have the best experience possible.</a:t>
            </a:r>
          </a:p>
          <a:p>
            <a:r>
              <a:rPr lang="en-US" b="1" u="sng"/>
              <a:t>.</a:t>
            </a:r>
            <a:endParaRPr lang="en-US" b="1" u="sng">
              <a:ea typeface="Calibri"/>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14</a:t>
            </a:fld>
            <a:endParaRPr lang="en-US"/>
          </a:p>
        </p:txBody>
      </p:sp>
    </p:spTree>
    <p:extLst>
      <p:ext uri="{BB962C8B-B14F-4D97-AF65-F5344CB8AC3E}">
        <p14:creationId xmlns:p14="http://schemas.microsoft.com/office/powerpoint/2010/main" val="4626748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some ideas for troop-secured booths? We’ve seen some creative booth options:  hosting drive-thru booths in large parking lots, sales at family-friendly craft breweries, convenience stores, car dealerships, places of worship, clubs like the VFW and American Legion, and Cookie Stands….that’s just to mention a few of the options. Work with your troop and families to think beyond council-secured booths and brainstorm ideas for high-traffic areas in your community that would be locations conducive for a cookie booth. </a:t>
            </a:r>
            <a:endParaRPr lang="en-US">
              <a:ea typeface="Calibri"/>
              <a:cs typeface="Calibri"/>
            </a:endParaRPr>
          </a:p>
          <a:p>
            <a:endParaRPr lang="en-US"/>
          </a:p>
          <a:p>
            <a:r>
              <a:rPr lang="en-US"/>
              <a:t>As we mentioned in our program overview, there are additional troop-secured booth opportunities that have historically been council-secured locations. You can check out the Newly Available list to booths that your troop can reach out to (for example, all GNC and Dunkin Donuts are available as troop-secured booths ONLY beginning this year). Troops can also review the historical booth sales data on Cookie Central and in Smart Cookies, along with any special booth instructions. And we’ll feature a special cookie chat session that focuses on booths before Cookie Go Day. Don’t worry, all of these lists will be updated on Cookie Central and sent out via The Cookie Press.</a:t>
            </a:r>
          </a:p>
        </p:txBody>
      </p:sp>
      <p:sp>
        <p:nvSpPr>
          <p:cNvPr id="4" name="Slide Number Placeholder 3"/>
          <p:cNvSpPr>
            <a:spLocks noGrp="1"/>
          </p:cNvSpPr>
          <p:nvPr>
            <p:ph type="sldNum" sz="quarter" idx="5"/>
          </p:nvPr>
        </p:nvSpPr>
        <p:spPr/>
        <p:txBody>
          <a:bodyPr/>
          <a:lstStyle/>
          <a:p>
            <a:fld id="{3CAA5598-CAF2-44EB-AE12-77321B1DA8BB}" type="slidenum">
              <a:rPr lang="en-US" smtClean="0"/>
              <a:t>15</a:t>
            </a:fld>
            <a:endParaRPr lang="en-US"/>
          </a:p>
        </p:txBody>
      </p:sp>
    </p:spTree>
    <p:extLst>
      <p:ext uri="{BB962C8B-B14F-4D97-AF65-F5344CB8AC3E}">
        <p14:creationId xmlns:p14="http://schemas.microsoft.com/office/powerpoint/2010/main" val="4626748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have opportunities to promote cookie booths &amp; resources to assist troops with their booths. Customers looking for cookies can use the Cookie Finder on our website to locate a list of booths near their zip code or place an order for cookies to ship to their home to benefit a local troop. </a:t>
            </a:r>
          </a:p>
          <a:p>
            <a:endParaRPr lang="en-US"/>
          </a:p>
          <a:p>
            <a:r>
              <a:rPr lang="en-US"/>
              <a:t>Our Cookie Booth Kit will be sent in your troop materials shipment with updated resources, including new posters and fliers. </a:t>
            </a:r>
          </a:p>
          <a:p>
            <a:endParaRPr lang="en-US"/>
          </a:p>
          <a:p>
            <a:r>
              <a:rPr lang="en-US"/>
              <a:t>And don’t forget to check out Cookie Central and Smart Cookies to find the sales per hour of booths, step by step instructions, and more.</a:t>
            </a:r>
          </a:p>
          <a:p>
            <a:endParaRPr lang="en-US"/>
          </a:p>
          <a:p>
            <a:r>
              <a:rPr lang="en-US"/>
              <a:t>Our retail shops also feature fun marketing items that troops can purchase to help them set up an inviting booth display.</a:t>
            </a:r>
            <a:endParaRPr lang="en-US">
              <a:ea typeface="Calibri"/>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16</a:t>
            </a:fld>
            <a:endParaRPr lang="en-US"/>
          </a:p>
        </p:txBody>
      </p:sp>
    </p:spTree>
    <p:extLst>
      <p:ext uri="{BB962C8B-B14F-4D97-AF65-F5344CB8AC3E}">
        <p14:creationId xmlns:p14="http://schemas.microsoft.com/office/powerpoint/2010/main" val="4048468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a:latin typeface="Calibri"/>
                <a:ea typeface="Calibri"/>
                <a:cs typeface="Calibri"/>
              </a:rPr>
              <a:t>Next, let’s talk about our Cookie Share Donation Program. The Cookie Share Donation Program allows troops to give back through the power of cookies. Your troop may choose to participate in one or both options. The two types of cookie donations that a troop can take part in. </a:t>
            </a:r>
          </a:p>
          <a:p>
            <a:pPr>
              <a:lnSpc>
                <a:spcPct val="107000"/>
              </a:lnSpc>
              <a:spcAft>
                <a:spcPts val="846"/>
              </a:spcAft>
            </a:pPr>
            <a:endParaRPr lang="en-US">
              <a:latin typeface="Calibri"/>
              <a:ea typeface="Calibri"/>
              <a:cs typeface="Calibri"/>
            </a:endParaRPr>
          </a:p>
          <a:p>
            <a:pPr marL="228600" marR="0" lvl="0" indent="-228600" algn="l" defTabSz="914400" rtl="0" eaLnBrk="1" fontAlgn="auto" latinLnBrk="0" hangingPunct="1">
              <a:lnSpc>
                <a:spcPct val="107000"/>
              </a:lnSpc>
              <a:spcBef>
                <a:spcPts val="0"/>
              </a:spcBef>
              <a:spcAft>
                <a:spcPts val="846"/>
              </a:spcAft>
              <a:buClrTx/>
              <a:buSzTx/>
              <a:buFontTx/>
              <a:buAutoNum type="arabicPeriod"/>
              <a:tabLst/>
              <a:defRPr/>
            </a:pPr>
            <a:r>
              <a:rPr lang="en-US">
                <a:latin typeface="Calibri"/>
                <a:ea typeface="Calibri"/>
                <a:cs typeface="Calibri"/>
              </a:rPr>
              <a:t>Virtual Cookie Share, where the Girl Scout accepts donation payment, turn it into the troop, and you (the troop volunteer) record these sales. </a:t>
            </a:r>
            <a:r>
              <a:rPr lang="en-US" sz="1200">
                <a:effectLst/>
                <a:latin typeface="Segoe UI" panose="020B0502040204020203" pitchFamily="34" charset="0"/>
              </a:rPr>
              <a:t>After the sale ends, River Valleys donates the cookies to our partner organizations. The troop does not take physical possession of the cookies.</a:t>
            </a:r>
          </a:p>
          <a:p>
            <a:pPr marL="228600" indent="-228600">
              <a:lnSpc>
                <a:spcPct val="107000"/>
              </a:lnSpc>
              <a:spcAft>
                <a:spcPts val="846"/>
              </a:spcAft>
              <a:buAutoNum type="arabicPeriod"/>
            </a:pPr>
            <a:endParaRPr lang="en-US">
              <a:latin typeface="Calibri"/>
              <a:ea typeface="Calibri"/>
              <a:cs typeface="Calibri"/>
            </a:endParaRPr>
          </a:p>
          <a:p>
            <a:pPr marL="228600" indent="-228600">
              <a:lnSpc>
                <a:spcPct val="107000"/>
              </a:lnSpc>
              <a:spcAft>
                <a:spcPts val="846"/>
              </a:spcAft>
              <a:buAutoNum type="arabicPeriod"/>
            </a:pPr>
            <a:r>
              <a:rPr lang="en-US">
                <a:latin typeface="Calibri"/>
                <a:ea typeface="Calibri"/>
                <a:cs typeface="Calibri"/>
              </a:rPr>
              <a:t>Tracked Cookie Share, where the Girl Scout accepts payment and the cookies are donated by the troop directly to an organization of their choosing. Examples of organizations to donate to include: military or fire departments, food shelters, school lunch programs, churches, homeless shelters, and more! As the troop volunteer, you record these sales and donate the cookies at the end of the season.</a:t>
            </a:r>
          </a:p>
          <a:p>
            <a:pPr marL="228600" indent="-228600">
              <a:lnSpc>
                <a:spcPct val="107000"/>
              </a:lnSpc>
              <a:spcAft>
                <a:spcPts val="846"/>
              </a:spcAft>
              <a:buAutoNum type="arabicPeriod"/>
            </a:pPr>
            <a:endParaRPr lang="en-US">
              <a:latin typeface="Calibri"/>
              <a:ea typeface="Calibri"/>
              <a:cs typeface="Calibri"/>
            </a:endParaRPr>
          </a:p>
          <a:p>
            <a:pPr marL="0" indent="0">
              <a:lnSpc>
                <a:spcPct val="107000"/>
              </a:lnSpc>
              <a:spcAft>
                <a:spcPts val="846"/>
              </a:spcAft>
              <a:buNone/>
            </a:pPr>
            <a:r>
              <a:rPr lang="en-US">
                <a:latin typeface="Calibri"/>
                <a:ea typeface="Calibri"/>
                <a:cs typeface="Calibri"/>
              </a:rPr>
              <a:t>There are also several ways that a troop or Girl Scout can accept a donation payment from their customers. The types of sales where a donation may be given include: shipped cookie sales, booth pick up link, girl scout delivery link, cookies in hand payment, or at a cookie booth. Donations can come via cash, check, OR an online payment.</a:t>
            </a:r>
          </a:p>
          <a:p>
            <a:pPr marL="0" indent="0">
              <a:lnSpc>
                <a:spcPct val="107000"/>
              </a:lnSpc>
              <a:spcAft>
                <a:spcPts val="846"/>
              </a:spcAft>
              <a:buNone/>
            </a:pPr>
            <a:br>
              <a:rPr lang="en-US" sz="1200">
                <a:effectLst/>
                <a:latin typeface="Segoe UI" panose="020B0502040204020203" pitchFamily="34" charset="0"/>
              </a:rPr>
            </a:b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17</a:t>
            </a:fld>
            <a:endParaRPr lang="en-US"/>
          </a:p>
        </p:txBody>
      </p:sp>
    </p:spTree>
    <p:extLst>
      <p:ext uri="{BB962C8B-B14F-4D97-AF65-F5344CB8AC3E}">
        <p14:creationId xmlns:p14="http://schemas.microsoft.com/office/powerpoint/2010/main" val="686909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46"/>
              </a:spcAft>
            </a:pPr>
            <a:r>
              <a:rPr lang="en-US" sz="1900" kern="100">
                <a:latin typeface="Calibri"/>
                <a:ea typeface="Calibri"/>
                <a:cs typeface="Calibri"/>
              </a:rPr>
              <a:t>The question we were asked the most last year was – how do I know if a donation can go towards tracked cookie share (my troops inventory) or virtual cookie share (from council’s inventory)? Let’s review this in detail.</a:t>
            </a:r>
          </a:p>
          <a:p>
            <a:pPr>
              <a:lnSpc>
                <a:spcPct val="107000"/>
              </a:lnSpc>
              <a:spcAft>
                <a:spcPts val="846"/>
              </a:spcAft>
            </a:pPr>
            <a:endParaRPr lang="en-US" sz="1900" kern="100">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46"/>
              </a:spcAft>
            </a:pPr>
            <a:r>
              <a:rPr lang="en-US" sz="1900" kern="100">
                <a:latin typeface="Calibri"/>
                <a:ea typeface="Calibri"/>
                <a:cs typeface="Calibri"/>
              </a:rPr>
              <a:t>On the chart you can some of the different ways a girl scout may accept a donation from a cookie customer. </a:t>
            </a:r>
          </a:p>
          <a:p>
            <a:pPr>
              <a:lnSpc>
                <a:spcPct val="107000"/>
              </a:lnSpc>
              <a:spcAft>
                <a:spcPts val="846"/>
              </a:spcAft>
            </a:pPr>
            <a:r>
              <a:rPr lang="en-US" sz="1900" kern="100">
                <a:latin typeface="Calibri"/>
                <a:ea typeface="Calibri"/>
                <a:cs typeface="Calibri"/>
              </a:rPr>
              <a:t> </a:t>
            </a:r>
          </a:p>
          <a:p>
            <a:pPr>
              <a:lnSpc>
                <a:spcPct val="107000"/>
              </a:lnSpc>
              <a:spcAft>
                <a:spcPts val="846"/>
              </a:spcAft>
            </a:pPr>
            <a:r>
              <a:rPr lang="en-US" sz="1900" kern="100">
                <a:latin typeface="Calibri"/>
                <a:ea typeface="Calibri"/>
                <a:cs typeface="Calibri"/>
              </a:rPr>
              <a:t>With most donation types your troop can choose either donation option. However, the two donation types where this is not the case would be donations accepted from a digital cookie shipped order and donations accepted from your troop’s booth pick up link. Both types of donations can </a:t>
            </a:r>
            <a:r>
              <a:rPr lang="en-US" sz="1900" i="1" kern="100">
                <a:latin typeface="Calibri"/>
                <a:ea typeface="Calibri"/>
                <a:cs typeface="Calibri"/>
              </a:rPr>
              <a:t>only </a:t>
            </a:r>
            <a:r>
              <a:rPr lang="en-US" sz="1900" kern="100">
                <a:latin typeface="Calibri"/>
                <a:ea typeface="Calibri"/>
                <a:cs typeface="Calibri"/>
              </a:rPr>
              <a:t>go towards council inventory.</a:t>
            </a:r>
          </a:p>
          <a:p>
            <a:pPr>
              <a:lnSpc>
                <a:spcPct val="107000"/>
              </a:lnSpc>
              <a:spcAft>
                <a:spcPts val="846"/>
              </a:spcAft>
            </a:pPr>
            <a:r>
              <a:rPr lang="en-US" sz="1900" kern="100">
                <a:latin typeface="Calibri"/>
                <a:ea typeface="Calibri"/>
                <a:cs typeface="Calibri"/>
              </a:rPr>
              <a:t> </a:t>
            </a:r>
          </a:p>
          <a:p>
            <a:pPr>
              <a:lnSpc>
                <a:spcPct val="107000"/>
              </a:lnSpc>
              <a:spcAft>
                <a:spcPts val="846"/>
              </a:spcAft>
            </a:pPr>
            <a:r>
              <a:rPr lang="en-US" sz="1900" kern="100">
                <a:latin typeface="Calibri"/>
                <a:ea typeface="Calibri"/>
                <a:cs typeface="Calibri"/>
              </a:rPr>
              <a:t>For those donations received via a shipped order, the donation is credited to the girl scout automatically and there is no additional steps needed in Smart Cookies . You can view this donation on the Girl Cookie Detail Report in Smart Cookies under the Virtual Cookie Share column. (More on this in a minute).</a:t>
            </a:r>
            <a:br>
              <a:rPr lang="en-US" sz="1900" kern="100">
                <a:latin typeface="Calibri" panose="020F0502020204030204" pitchFamily="34" charset="0"/>
                <a:ea typeface="Calibri" panose="020F0502020204030204" pitchFamily="34" charset="0"/>
                <a:cs typeface="Calibri"/>
              </a:rPr>
            </a:br>
            <a:br>
              <a:rPr lang="en-US" sz="1900" kern="100">
                <a:latin typeface="Calibri" panose="020F0502020204030204" pitchFamily="34" charset="0"/>
                <a:ea typeface="Calibri" panose="020F0502020204030204" pitchFamily="34" charset="0"/>
                <a:cs typeface="Calibri"/>
              </a:rPr>
            </a:br>
            <a:r>
              <a:rPr lang="en-US" sz="1900" kern="100">
                <a:latin typeface="Calibri"/>
                <a:ea typeface="Calibri"/>
                <a:cs typeface="Calibri"/>
              </a:rPr>
              <a:t>For those donations received via your troop booth pick up link...meaning your troop had an existing booth to which you added a booth pickup option for customers to pre order and pick up cookies. This is also automatically credited to virtual cookie share and there </a:t>
            </a:r>
            <a:r>
              <a:rPr lang="en-US" sz="1900" i="1" kern="100">
                <a:latin typeface="Calibri"/>
                <a:ea typeface="Calibri"/>
                <a:cs typeface="Calibri"/>
              </a:rPr>
              <a:t>is</a:t>
            </a:r>
            <a:r>
              <a:rPr lang="en-US" sz="1900" kern="100">
                <a:latin typeface="Calibri"/>
                <a:ea typeface="Calibri"/>
                <a:cs typeface="Calibri"/>
              </a:rPr>
              <a:t> an action you will need to take in Smart Cookies. You can view the booth pick up sale in the Booth Tab. It will show as a Virtual Booth Pending Distribution. This donation will automatically be entered in the virtual cookie share column, but you will need to allocate the sales using the smart booth divider for the Girl Scout(s) to get credit for the sale.</a:t>
            </a:r>
          </a:p>
          <a:p>
            <a:pPr>
              <a:lnSpc>
                <a:spcPct val="107000"/>
              </a:lnSpc>
              <a:spcAft>
                <a:spcPts val="846"/>
              </a:spcAft>
            </a:pPr>
            <a:endParaRPr lang="en-US" sz="1900" kern="100">
              <a:latin typeface="Calibri"/>
              <a:ea typeface="Calibri"/>
              <a:cs typeface="Calibri"/>
            </a:endParaRPr>
          </a:p>
          <a:p>
            <a:r>
              <a:rPr lang="en-US" sz="1900">
                <a:latin typeface="Calibri"/>
                <a:ea typeface="Calibri"/>
                <a:cs typeface="Calibri"/>
              </a:rPr>
              <a:t>We know donations can be confusing. For more information, you can view the Managing Cookie Donations in Smart Cookies Tip-sheet and we will share more information on donations in The Cookie Press.</a:t>
            </a:r>
            <a:endParaRPr lang="en-US">
              <a:latin typeface="Calibri"/>
              <a:ea typeface="Calibri"/>
              <a:cs typeface="Calibri"/>
            </a:endParaRPr>
          </a:p>
        </p:txBody>
      </p:sp>
      <p:sp>
        <p:nvSpPr>
          <p:cNvPr id="4" name="Slide Number Placeholder 3"/>
          <p:cNvSpPr>
            <a:spLocks noGrp="1"/>
          </p:cNvSpPr>
          <p:nvPr>
            <p:ph type="sldNum" sz="quarter" idx="5"/>
          </p:nvPr>
        </p:nvSpPr>
        <p:spPr/>
        <p:txBody>
          <a:bodyPr/>
          <a:lstStyle/>
          <a:p>
            <a:fld id="{531818CD-EDDE-3746-B3F9-A3C79B1F99DB}" type="slidenum">
              <a:rPr lang="en-US" smtClean="0"/>
              <a:t>18</a:t>
            </a:fld>
            <a:endParaRPr lang="en-US"/>
          </a:p>
        </p:txBody>
      </p:sp>
    </p:spTree>
    <p:extLst>
      <p:ext uri="{BB962C8B-B14F-4D97-AF65-F5344CB8AC3E}">
        <p14:creationId xmlns:p14="http://schemas.microsoft.com/office/powerpoint/2010/main" val="34928979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We’ve carefully crafted another fun collection of rewards that include 2 sizes of Noodles the mascot plush, wearables like a t-shirt or a hoodie, accessories, events, patches, and more! Along with reward items, Girl Scouts have the option to choose Cookie Credits which can be redeemed for lots of options to fund their adventures. </a:t>
            </a:r>
            <a:br>
              <a:rPr lang="en-US" sz="1800">
                <a:effectLst/>
                <a:latin typeface="Segoe UI" panose="020B0502040204020203" pitchFamily="34" charset="0"/>
              </a:rPr>
            </a:br>
            <a:br>
              <a:rPr lang="en-US" sz="1800">
                <a:effectLst/>
                <a:latin typeface="Segoe UI" panose="020B0502040204020203" pitchFamily="34" charset="0"/>
              </a:rPr>
            </a:br>
            <a:r>
              <a:rPr lang="en-US" sz="1800">
                <a:effectLst/>
                <a:latin typeface="Segoe UI" panose="020B0502040204020203" pitchFamily="34" charset="0"/>
              </a:rPr>
              <a:t>You can direct FAMILIES to Cookie Central to learn more about our rewards, credits, and events. Plus, we feature a flyer that features our entire reward line up that you'll find in your troop materials that you will distribute to each member. River Valleys will also send a post card to each registered Girl Scout before the sale begins with showcase the rewards they can earn through the program.</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19</a:t>
            </a:fld>
            <a:endParaRPr lang="en-US"/>
          </a:p>
        </p:txBody>
      </p:sp>
    </p:spTree>
    <p:extLst>
      <p:ext uri="{BB962C8B-B14F-4D97-AF65-F5344CB8AC3E}">
        <p14:creationId xmlns:p14="http://schemas.microsoft.com/office/powerpoint/2010/main" val="17808254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This is the second in a series of five training videos. This session is filled with information on engaging Girl Scouts and families in the cookie season.</a:t>
            </a:r>
            <a:endParaRPr lang="en-US"/>
          </a:p>
        </p:txBody>
      </p:sp>
      <p:sp>
        <p:nvSpPr>
          <p:cNvPr id="4" name="Slide Number Placeholder 3"/>
          <p:cNvSpPr>
            <a:spLocks noGrp="1"/>
          </p:cNvSpPr>
          <p:nvPr>
            <p:ph type="sldNum" sz="quarter" idx="5"/>
          </p:nvPr>
        </p:nvSpPr>
        <p:spPr/>
        <p:txBody>
          <a:bodyPr/>
          <a:lstStyle/>
          <a:p>
            <a:fld id="{EB0468EF-DA85-4017-8EC8-405AB66DA3BB}" type="slidenum">
              <a:rPr lang="en-US" smtClean="0"/>
              <a:t>2</a:t>
            </a:fld>
            <a:endParaRPr lang="en-US"/>
          </a:p>
        </p:txBody>
      </p:sp>
    </p:spTree>
    <p:extLst>
      <p:ext uri="{BB962C8B-B14F-4D97-AF65-F5344CB8AC3E}">
        <p14:creationId xmlns:p14="http://schemas.microsoft.com/office/powerpoint/2010/main" val="3456524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a:effectLst/>
                <a:latin typeface="Segoe UI" panose="020B0502040204020203" pitchFamily="34" charset="0"/>
              </a:rPr>
              <a:t>A Cookie Rally is a great way to kick off the season for your troop members! Is your Community holding a rally? Check in with your Community Product Leader to get the details.</a:t>
            </a:r>
          </a:p>
          <a:p>
            <a:pPr>
              <a:lnSpc>
                <a:spcPct val="107000"/>
              </a:lnSpc>
              <a:spcAft>
                <a:spcPts val="815"/>
              </a:spcAft>
            </a:pPr>
            <a:r>
              <a:rPr lang="en-US" sz="1800">
                <a:latin typeface="Girl Scout Display Light"/>
                <a:ea typeface="Calibri" panose="020F0502020204030204" pitchFamily="34" charset="0"/>
                <a:cs typeface="Times New Roman" panose="02020603050405020304" pitchFamily="18" charset="0"/>
              </a:rPr>
              <a:t> </a:t>
            </a:r>
          </a:p>
          <a:p>
            <a:r>
              <a:rPr lang="en-US" sz="1800">
                <a:latin typeface="Girl Scout Display Light"/>
                <a:ea typeface="Calibri" panose="020F0502020204030204" pitchFamily="34" charset="0"/>
                <a:cs typeface="Times New Roman" panose="02020603050405020304" pitchFamily="18" charset="0"/>
              </a:rPr>
              <a:t>Another rally option is our free, virtual cookie rally event that will take place the evening of February 4. You can watch this exciting event live on our </a:t>
            </a:r>
            <a:r>
              <a:rPr lang="en-US" sz="1800" err="1">
                <a:latin typeface="Girl Scout Display Light"/>
                <a:ea typeface="Calibri" panose="020F0502020204030204" pitchFamily="34" charset="0"/>
                <a:cs typeface="Times New Roman" panose="02020603050405020304" pitchFamily="18" charset="0"/>
              </a:rPr>
              <a:t>Youtube</a:t>
            </a:r>
            <a:r>
              <a:rPr lang="en-US" sz="1800">
                <a:latin typeface="Girl Scout Display Light"/>
                <a:ea typeface="Calibri" panose="020F0502020204030204" pitchFamily="34" charset="0"/>
                <a:cs typeface="Times New Roman" panose="02020603050405020304" pitchFamily="18" charset="0"/>
              </a:rPr>
              <a:t> and Facebook pages. Watch for more information on the rally coming in The Cookie Press.</a:t>
            </a:r>
            <a:endParaRPr lang="en-US" sz="1800">
              <a:latin typeface="Girl Scout Display Light" panose="02020003000000000000" pitchFamily="18" charset="0"/>
              <a:ea typeface="Calibri" panose="020F0502020204030204" pitchFamily="34" charset="0"/>
              <a:cs typeface="Times New Roman" panose="02020603050405020304" pitchFamily="18" charset="0"/>
            </a:endParaRPr>
          </a:p>
          <a:p>
            <a:endParaRPr lang="en-US" sz="1800">
              <a:latin typeface="Girl Scout Display Light" panose="02020003000000000000"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20</a:t>
            </a:fld>
            <a:endParaRPr lang="en-US"/>
          </a:p>
        </p:txBody>
      </p:sp>
    </p:spTree>
    <p:extLst>
      <p:ext uri="{BB962C8B-B14F-4D97-AF65-F5344CB8AC3E}">
        <p14:creationId xmlns:p14="http://schemas.microsoft.com/office/powerpoint/2010/main" val="33119170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US"/>
              <a:t>Whether it’s a hot tip on how to set up a </a:t>
            </a:r>
            <a:r>
              <a:rPr lang="en-US" err="1"/>
              <a:t>rockin</a:t>
            </a:r>
            <a:r>
              <a:rPr lang="en-US"/>
              <a:t>’ booth, a story on how your troop went above &amp; beyond in customer service, a great marketing display-or a selling tip to share with other Girl Scouts, we have a new patch program to shine the spotlight on your creative cookie sellers! It’s the River Valleys Cookie Pro patch program. This new and exciting patch program is the newly revamped Cookie Pro, which you may remember from last year. </a:t>
            </a:r>
            <a:r>
              <a:rPr lang="en-US" sz="1800">
                <a:effectLst/>
                <a:latin typeface="Segoe UI" panose="020B0502040204020203" pitchFamily="34" charset="0"/>
              </a:rPr>
              <a:t>You can submit an entry as a troop, or Girl Scouts can submit their own stories </a:t>
            </a:r>
            <a:r>
              <a:rPr lang="en-US"/>
              <a:t>on Cookie Central. Each week, we’ll pick a winner from all DBJ entries and one from CSA entries. The weekly winners will receive our exclusive Cookie Seller Spotlight patch plus be entered into the drawing where they could win the grand prize of a Dave and Buster’s experience for the troop! Even if your troop </a:t>
            </a:r>
            <a:r>
              <a:rPr lang="en-US" b="1"/>
              <a:t>isn’t</a:t>
            </a:r>
            <a:r>
              <a:rPr lang="en-US"/>
              <a:t> a winner, they may still get the chance to be featured on our social media pages for their excellent work! Watch for more details in The Cookie Press. This is a great way to shine a spotlight on your cookie sellers and share with others how they are doing a great job in your troop.</a:t>
            </a:r>
          </a:p>
        </p:txBody>
      </p:sp>
      <p:sp>
        <p:nvSpPr>
          <p:cNvPr id="4" name="Slide Number Placeholder 3"/>
          <p:cNvSpPr>
            <a:spLocks noGrp="1"/>
          </p:cNvSpPr>
          <p:nvPr>
            <p:ph type="sldNum" sz="quarter" idx="5"/>
          </p:nvPr>
        </p:nvSpPr>
        <p:spPr/>
        <p:txBody>
          <a:bodyPr/>
          <a:lstStyle/>
          <a:p>
            <a:fld id="{3CAA5598-CAF2-44EB-AE12-77321B1DA8BB}" type="slidenum">
              <a:rPr lang="en-US" smtClean="0"/>
              <a:t>21</a:t>
            </a:fld>
            <a:endParaRPr lang="en-US"/>
          </a:p>
        </p:txBody>
      </p:sp>
    </p:spTree>
    <p:extLst>
      <p:ext uri="{BB962C8B-B14F-4D97-AF65-F5344CB8AC3E}">
        <p14:creationId xmlns:p14="http://schemas.microsoft.com/office/powerpoint/2010/main" val="21186507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panose="020F0502020204030204"/>
                <a:cs typeface="Calibri" panose="020F0502020204030204"/>
              </a:rPr>
              <a:t>Another way to engage Girl Scouts is to incorporate the Cookie Badges. These can be earned each year as a Girl Scout grows with the program. Resources for these badges are found in the Volunteer Tool Kit. Or check out Cookie Central’s For Fun section for a downloadable PDF with a complete list of Cookie Badges for all Girl Scout levels.</a:t>
            </a:r>
          </a:p>
          <a:p>
            <a:pPr>
              <a:buFont typeface="Arial"/>
              <a:buChar char="•"/>
            </a:pPr>
            <a:endParaRPr lang="en-US"/>
          </a:p>
          <a:p>
            <a:r>
              <a:rPr lang="en-US"/>
              <a:t>Your cookie business = a family affair. Families can get in on this too, with the </a:t>
            </a:r>
            <a:r>
              <a:rPr lang="en-US">
                <a:ea typeface="Calibri"/>
                <a:cs typeface="Calibri"/>
              </a:rPr>
              <a:t>Cookie Entrepreneur Family Pin! It's a </a:t>
            </a:r>
            <a:r>
              <a:rPr lang="en-US"/>
              <a:t>different pin every cookie season, that is earned with simple, age-specific guidelines. Once a family has finished all the steps to receive a pin, they can purchase it either online or through our River Valleys Shop.</a:t>
            </a:r>
            <a:endParaRPr lang="en-US">
              <a:ea typeface="Calibri"/>
              <a:cs typeface="Calibri"/>
            </a:endParaRPr>
          </a:p>
        </p:txBody>
      </p:sp>
      <p:sp>
        <p:nvSpPr>
          <p:cNvPr id="4" name="Slide Number Placeholder 3"/>
          <p:cNvSpPr>
            <a:spLocks noGrp="1"/>
          </p:cNvSpPr>
          <p:nvPr>
            <p:ph type="sldNum" sz="quarter" idx="5"/>
          </p:nvPr>
        </p:nvSpPr>
        <p:spPr/>
        <p:txBody>
          <a:bodyPr/>
          <a:lstStyle/>
          <a:p>
            <a:fld id="{EB0468EF-DA85-4017-8EC8-405AB66DA3BB}" type="slidenum">
              <a:rPr lang="en-US" smtClean="0"/>
              <a:t>22</a:t>
            </a:fld>
            <a:endParaRPr lang="en-US"/>
          </a:p>
        </p:txBody>
      </p:sp>
    </p:spTree>
    <p:extLst>
      <p:ext uri="{BB962C8B-B14F-4D97-AF65-F5344CB8AC3E}">
        <p14:creationId xmlns:p14="http://schemas.microsoft.com/office/powerpoint/2010/main" val="1634464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t>It’s important to review our cookie policies so you and your families know where to turn for a clear understanding on their responsibilities </a:t>
            </a:r>
            <a:r>
              <a:rPr lang="en-US" b="0" i="0">
                <a:solidFill>
                  <a:srgbClr val="212529"/>
                </a:solidFill>
                <a:effectLst/>
                <a:latin typeface="GirlScout-TextBook"/>
              </a:rPr>
              <a:t>and </a:t>
            </a:r>
            <a:r>
              <a:rPr lang="en-US">
                <a:solidFill>
                  <a:srgbClr val="212529"/>
                </a:solidFill>
                <a:latin typeface="GirlScout-TextBook"/>
              </a:rPr>
              <a:t>so </a:t>
            </a:r>
            <a:r>
              <a:rPr lang="en-US" b="0" i="0">
                <a:solidFill>
                  <a:srgbClr val="212529"/>
                </a:solidFill>
                <a:effectLst/>
                <a:latin typeface="GirlScout-TextBook"/>
              </a:rPr>
              <a:t>they have the tools to help ensure a safe, equitable, and positive </a:t>
            </a:r>
            <a:r>
              <a:rPr lang="en-US">
                <a:solidFill>
                  <a:srgbClr val="212529"/>
                </a:solidFill>
                <a:latin typeface="GirlScout-TextBook"/>
              </a:rPr>
              <a:t>cookie experience</a:t>
            </a:r>
            <a:r>
              <a:rPr lang="en-US" b="0" i="0">
                <a:solidFill>
                  <a:srgbClr val="212529"/>
                </a:solidFill>
                <a:effectLst/>
                <a:latin typeface="GirlScout-TextBook"/>
              </a:rPr>
              <a:t>. </a:t>
            </a:r>
            <a:r>
              <a:rPr lang="en-US"/>
              <a:t>You can access our cookie policies from Cookie Central. Policies remain the same from last season.</a:t>
            </a:r>
          </a:p>
          <a:p>
            <a:pPr>
              <a:defRPr/>
            </a:pPr>
            <a:r>
              <a:rPr lang="en-US"/>
              <a:t>The policy we tend to get the most questions on is the digital sales policy. As a reminder, sales on Craigslist, eBay, Facebook Marketplace, &amp; Garage Sales Sites-all are still not allowed for 2025. If you have further questions after reviewing policies, feel free to contact us. </a:t>
            </a:r>
            <a:br>
              <a:rPr lang="en-US">
                <a:cs typeface="+mn-lt"/>
              </a:rPr>
            </a:br>
            <a:br>
              <a:rPr lang="en-US">
                <a:cs typeface="+mn-lt"/>
              </a:rPr>
            </a:br>
            <a:endParaRPr lang="en-US">
              <a:ea typeface="Calibri"/>
              <a:cs typeface="Calibri"/>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23</a:t>
            </a:fld>
            <a:endParaRPr lang="en-US"/>
          </a:p>
        </p:txBody>
      </p:sp>
    </p:spTree>
    <p:extLst>
      <p:ext uri="{BB962C8B-B14F-4D97-AF65-F5344CB8AC3E}">
        <p14:creationId xmlns:p14="http://schemas.microsoft.com/office/powerpoint/2010/main" val="34125615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latin typeface="Girl Scout Display Light"/>
              </a:rPr>
              <a:t>Mark these dates on your calendar! We invite you to the Cookie Retail Open House events that start in January. Our River Valleys retail shops will have fun cookie-themed merchandise for both adults &amp; Girl Scouts along with items to help with your cookie sale such as signs, cookie carts, money bags, &amp; more. Come into the shop on these special dates and have some fun while you are at it!   We’ll be featuring prize drawings, games, cookie sampling, the chance to view the cookie rewards, plus test out Digital Cookie site if you’d like, and meet the Product Program Team!  The dates are listed on the screen, and we’ll send out more information in The Cookie Press. We look forward to seeing you and celebrating the start of the season!</a:t>
            </a:r>
          </a:p>
        </p:txBody>
      </p:sp>
      <p:sp>
        <p:nvSpPr>
          <p:cNvPr id="4" name="Slide Number Placeholder 3"/>
          <p:cNvSpPr>
            <a:spLocks noGrp="1"/>
          </p:cNvSpPr>
          <p:nvPr>
            <p:ph type="sldNum" sz="quarter" idx="5"/>
          </p:nvPr>
        </p:nvSpPr>
        <p:spPr/>
        <p:txBody>
          <a:bodyPr/>
          <a:lstStyle/>
          <a:p>
            <a:pPr defTabSz="881390">
              <a:defRPr/>
            </a:pPr>
            <a:fld id="{3CAA5598-CAF2-44EB-AE12-77321B1DA8BB}" type="slidenum">
              <a:rPr lang="en-US">
                <a:solidFill>
                  <a:prstClr val="black"/>
                </a:solidFill>
                <a:latin typeface="Calibri" panose="020F0502020204030204"/>
              </a:rPr>
              <a:pPr defTabSz="881390">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731569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pPr>
            <a:r>
              <a:rPr lang="en-US" sz="1800">
                <a:latin typeface="Girl Scout Display Light"/>
                <a:ea typeface="Calibri" panose="020F0502020204030204" pitchFamily="34" charset="0"/>
                <a:cs typeface="Times New Roman" panose="02020603050405020304" pitchFamily="18" charset="0"/>
              </a:rPr>
              <a:t>To review our key takeaways from this section-</a:t>
            </a:r>
          </a:p>
          <a:p>
            <a:pPr marL="457200" indent="-457200">
              <a:buFont typeface="Arial" panose="020B0604020202020204" pitchFamily="34" charset="0"/>
              <a:buChar char="•"/>
            </a:pPr>
            <a:r>
              <a:rPr lang="en-US" sz="7200">
                <a:latin typeface="Girl Scout Display Light"/>
              </a:rPr>
              <a:t>There are many ways to participate in cookie sales, based on the comfort level of your troop and individual Girl Scouts.</a:t>
            </a:r>
          </a:p>
          <a:p>
            <a:pPr marL="457200" indent="-457200">
              <a:buFont typeface="Arial" panose="020B0604020202020204" pitchFamily="34" charset="0"/>
              <a:buChar char="•"/>
            </a:pPr>
            <a:r>
              <a:rPr lang="en-US" sz="7200">
                <a:latin typeface="Girl Scout Display Light"/>
              </a:rPr>
              <a:t>We learned there are two types of cookie booths, council-secured and troop-secured and we went over booth resources, &amp; guidelines</a:t>
            </a:r>
          </a:p>
          <a:p>
            <a:pPr marL="457200" indent="-457200">
              <a:buFont typeface="Arial" panose="020B0604020202020204" pitchFamily="34" charset="0"/>
              <a:buChar char="•"/>
            </a:pPr>
            <a:r>
              <a:rPr lang="en-US" sz="7200">
                <a:latin typeface="Girl Scout Display Light"/>
              </a:rPr>
              <a:t>River Valleys features programs, like our Cookie Share donation program, reward program, &amp; patch opportunities for all Girl Scouts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7200">
                <a:latin typeface="Girl Scout Display Light"/>
              </a:rPr>
              <a:t>Mark your calendars to join us for our</a:t>
            </a:r>
            <a:r>
              <a:rPr lang="en-US" sz="9600">
                <a:latin typeface="Girl Scout Display Light"/>
              </a:rPr>
              <a:t> virtual Cookie Rally and our retail open house events</a:t>
            </a:r>
            <a:endParaRPr lang="en-US" sz="7200">
              <a:latin typeface="Girl Scout Display Light"/>
            </a:endParaRPr>
          </a:p>
          <a:p>
            <a:pPr marL="457200" indent="-457200">
              <a:buFont typeface="Arial" panose="020B0604020202020204" pitchFamily="34" charset="0"/>
              <a:buChar char="•"/>
            </a:pPr>
            <a:r>
              <a:rPr lang="en-US" sz="7200" kern="1200">
                <a:solidFill>
                  <a:srgbClr val="000000"/>
                </a:solidFill>
                <a:effectLst/>
                <a:latin typeface="Girl Scout Display Light" panose="02020003000000000000" pitchFamily="18" charset="0"/>
                <a:ea typeface="+mn-ea"/>
                <a:cs typeface="+mn-cs"/>
              </a:rPr>
              <a:t>Review our Cookie Policies so you are familiar with the guidelines. The policies remain the same from last season.</a:t>
            </a:r>
            <a:endParaRPr lang="en-US" sz="7200">
              <a:latin typeface="Girl Scout Display Light"/>
            </a:endParaRPr>
          </a:p>
          <a:p>
            <a:pPr marL="349250" indent="-349250">
              <a:lnSpc>
                <a:spcPct val="107000"/>
              </a:lnSpc>
              <a:spcAft>
                <a:spcPts val="815"/>
              </a:spcAft>
              <a:buFont typeface="Symbol" panose="05050102010706020507" pitchFamily="18" charset="2"/>
              <a:buChar char=""/>
            </a:pPr>
            <a:endParaRPr lang="en-US" sz="1800">
              <a:latin typeface="Girl Scout Display Ligh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3CAA5598-CAF2-44EB-AE12-77321B1DA8BB}" type="slidenum">
              <a:rPr lang="en-US" smtClean="0"/>
              <a:t>25</a:t>
            </a:fld>
            <a:endParaRPr lang="en-US"/>
          </a:p>
        </p:txBody>
      </p:sp>
    </p:spTree>
    <p:extLst>
      <p:ext uri="{BB962C8B-B14F-4D97-AF65-F5344CB8AC3E}">
        <p14:creationId xmlns:p14="http://schemas.microsoft.com/office/powerpoint/2010/main" val="12655702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This concludes our topics on engaging Girl Scouts &amp; Families. The next video will focus on Managing the Cookies, where we’ll discuss the initial cookie order, deliveries, cupboards, inventory management, &amp; more.</a:t>
            </a:r>
          </a:p>
        </p:txBody>
      </p:sp>
      <p:sp>
        <p:nvSpPr>
          <p:cNvPr id="4" name="Slide Number Placeholder 3"/>
          <p:cNvSpPr>
            <a:spLocks noGrp="1"/>
          </p:cNvSpPr>
          <p:nvPr>
            <p:ph type="sldNum" sz="quarter" idx="5"/>
          </p:nvPr>
        </p:nvSpPr>
        <p:spPr/>
        <p:txBody>
          <a:bodyPr/>
          <a:lstStyle/>
          <a:p>
            <a:fld id="{C71524A4-892C-49BB-86E3-B37D1967356A}" type="slidenum">
              <a:rPr lang="en-US" smtClean="0"/>
              <a:t>26</a:t>
            </a:fld>
            <a:endParaRPr lang="en-US"/>
          </a:p>
        </p:txBody>
      </p:sp>
    </p:spTree>
    <p:extLst>
      <p:ext uri="{BB962C8B-B14F-4D97-AF65-F5344CB8AC3E}">
        <p14:creationId xmlns:p14="http://schemas.microsoft.com/office/powerpoint/2010/main" val="11817965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we will cover during this section:</a:t>
            </a:r>
          </a:p>
          <a:p>
            <a:pPr marL="285750" indent="-285750">
              <a:buFont typeface="Arial" panose="020B0604020202020204" pitchFamily="34" charset="0"/>
              <a:buChar char="•"/>
            </a:pPr>
            <a:r>
              <a:rPr lang="en-US" sz="1200">
                <a:latin typeface="Girl Scout Display Light"/>
              </a:rPr>
              <a:t>We’ll go over the many ways</a:t>
            </a:r>
            <a:r>
              <a:rPr lang="en-US" sz="1200" b="0" i="0">
                <a:effectLst/>
                <a:latin typeface="Girl Scout Display Light"/>
              </a:rPr>
              <a:t> Girl Scouts can sell Cookies</a:t>
            </a:r>
          </a:p>
          <a:p>
            <a:pPr marL="285750" indent="-285750">
              <a:buFont typeface="Arial" panose="020B0604020202020204" pitchFamily="34" charset="0"/>
              <a:buChar char="•"/>
            </a:pPr>
            <a:r>
              <a:rPr lang="en-US" sz="1200">
                <a:latin typeface="Girl Scout Display Light"/>
              </a:rPr>
              <a:t>We’ll take a look at Cookie Booths</a:t>
            </a:r>
          </a:p>
          <a:p>
            <a:pPr marL="285750" indent="-285750">
              <a:buFont typeface="Arial" panose="020B0604020202020204" pitchFamily="34" charset="0"/>
              <a:buChar char="•"/>
            </a:pPr>
            <a:r>
              <a:rPr lang="en-US" sz="1200">
                <a:latin typeface="Girl Scout Display Light"/>
              </a:rPr>
              <a:t>We’ll go over the Cookie Share Donation Program</a:t>
            </a:r>
          </a:p>
          <a:p>
            <a:pPr marL="285750" indent="-285750">
              <a:buFont typeface="Arial" panose="020B0604020202020204" pitchFamily="34" charset="0"/>
              <a:buChar char="•"/>
            </a:pPr>
            <a:r>
              <a:rPr lang="en-US" sz="1200" b="0">
                <a:effectLst/>
                <a:latin typeface="Girl Scout Display Light"/>
              </a:rPr>
              <a:t>Next, I’ll tell you about our rewards for 2025</a:t>
            </a:r>
            <a:endParaRPr lang="en-US" sz="1200">
              <a:latin typeface="Girl Scout Display Light"/>
            </a:endParaRPr>
          </a:p>
          <a:p>
            <a:pPr marL="285750" indent="-285750">
              <a:buFont typeface="Arial" panose="020B0604020202020204" pitchFamily="34" charset="0"/>
              <a:buChar char="•"/>
            </a:pPr>
            <a:r>
              <a:rPr lang="en-US" sz="1200">
                <a:latin typeface="Girl Scout Display Light"/>
              </a:rPr>
              <a:t>You’ll hear about the Cookie Rallies</a:t>
            </a:r>
          </a:p>
          <a:p>
            <a:pPr marL="285750" indent="-285750">
              <a:buFont typeface="Arial" panose="020B0604020202020204" pitchFamily="34" charset="0"/>
              <a:buChar char="•"/>
            </a:pPr>
            <a:r>
              <a:rPr lang="en-US" sz="1200">
                <a:latin typeface="Girl Scout Display Light"/>
              </a:rPr>
              <a:t>We’ll go over Cookie Badges and the Family Entrepreneur Pins</a:t>
            </a:r>
          </a:p>
          <a:p>
            <a:pPr marL="285750" indent="-285750">
              <a:buFont typeface="Arial" panose="020B0604020202020204" pitchFamily="34" charset="0"/>
              <a:buChar char="•"/>
            </a:pPr>
            <a:r>
              <a:rPr lang="en-US" sz="1200">
                <a:latin typeface="Girl Scout Display Light"/>
              </a:rPr>
              <a:t>I’ll tell you more about the GS Cookie Policies </a:t>
            </a:r>
          </a:p>
          <a:p>
            <a:pPr marL="285750" indent="-285750">
              <a:buFont typeface="Arial" panose="020B0604020202020204" pitchFamily="34" charset="0"/>
              <a:buChar char="•"/>
            </a:pPr>
            <a:r>
              <a:rPr lang="en-US" sz="1200" b="0">
                <a:effectLst/>
                <a:latin typeface="Girl Scout Display Light"/>
              </a:rPr>
              <a:t>Last, about Cookie Open Houses</a:t>
            </a:r>
          </a:p>
          <a:p>
            <a:r>
              <a:rPr lang="en-US">
                <a:ea typeface="Calibri"/>
                <a:cs typeface="Calibri"/>
              </a:rPr>
              <a:t> </a:t>
            </a:r>
          </a:p>
        </p:txBody>
      </p:sp>
      <p:sp>
        <p:nvSpPr>
          <p:cNvPr id="4" name="Slide Number Placeholder 3"/>
          <p:cNvSpPr>
            <a:spLocks noGrp="1"/>
          </p:cNvSpPr>
          <p:nvPr>
            <p:ph type="sldNum" sz="quarter" idx="5"/>
          </p:nvPr>
        </p:nvSpPr>
        <p:spPr/>
        <p:txBody>
          <a:bodyPr/>
          <a:lstStyle/>
          <a:p>
            <a:fld id="{3CAA5598-CAF2-44EB-AE12-77321B1DA8BB}" type="slidenum">
              <a:rPr lang="en-US" smtClean="0"/>
              <a:t>3</a:t>
            </a:fld>
            <a:endParaRPr lang="en-US"/>
          </a:p>
        </p:txBody>
      </p:sp>
    </p:spTree>
    <p:extLst>
      <p:ext uri="{BB962C8B-B14F-4D97-AF65-F5344CB8AC3E}">
        <p14:creationId xmlns:p14="http://schemas.microsoft.com/office/powerpoint/2010/main" val="4093186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sz="1200">
                <a:latin typeface="Girl Scout Display Light" panose="02020003000000000000" pitchFamily="18" charset="0"/>
                <a:ea typeface="Calibri" panose="020F0502020204030204" pitchFamily="34" charset="0"/>
                <a:cs typeface="Times New Roman" panose="02020603050405020304" pitchFamily="18" charset="0"/>
              </a:rPr>
              <a:t>When we say we aim to make the Cookie Program accessible, flexible, and customizable so every Girl Scout has a path to participation, we really mean it. You’ll work with the families and Girl Scouts in your troop to share the many ways to sell so they can determine the option that works for them. Let’s take a closer look at the most common ways to sell. You’ll find more details in our Troop Cookie Guidebook on Cookie Central and in the Family Guide from your cookie print materials.</a:t>
            </a:r>
            <a:endParaRPr lang="en-US"/>
          </a:p>
        </p:txBody>
      </p:sp>
      <p:sp>
        <p:nvSpPr>
          <p:cNvPr id="4" name="Slide Number Placeholder 3"/>
          <p:cNvSpPr>
            <a:spLocks noGrp="1"/>
          </p:cNvSpPr>
          <p:nvPr>
            <p:ph type="sldNum" sz="quarter" idx="5"/>
          </p:nvPr>
        </p:nvSpPr>
        <p:spPr/>
        <p:txBody>
          <a:bodyPr/>
          <a:lstStyle/>
          <a:p>
            <a:fld id="{531818CD-EDDE-3746-B3F9-A3C79B1F99DB}" type="slidenum">
              <a:rPr lang="en-US" smtClean="0"/>
              <a:t>4</a:t>
            </a:fld>
            <a:endParaRPr lang="en-US"/>
          </a:p>
        </p:txBody>
      </p:sp>
    </p:spTree>
    <p:extLst>
      <p:ext uri="{BB962C8B-B14F-4D97-AF65-F5344CB8AC3E}">
        <p14:creationId xmlns:p14="http://schemas.microsoft.com/office/powerpoint/2010/main" val="198613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of the most foundational ways to sell cookies is going door to door with cookies on hand. Girls will load up their sled or wagon with their inventory and visit their neighbors who are excited to purchase. They can leave door hangers or business cards for customers that aren’t home, you’ll find these printable resources on Cookie Central.  This gives customers who aren’t home the option to purchase from her sales link or contact her adult to complete the sale.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A5598-CAF2-44EB-AE12-77321B1DA8B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0159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Online sales are an effective sales channel that is becoming more and more popular. Girl Scouts that utilize their Digital Cookie account sell more cookies. In fact, on average, they sell over 190 packages more! After setting up their Digital Cookie site, girls can share unique sales links with customers. From this link, customers can pay online for cookies to have delivered in-person by the Girl Scout and their caregiver, or they can choose to have cookies shipped to their door. Girls can choose to turn on and off their sales link for in-person delivery at any time during the sale. Along with sharing sales links, girls can also send marketing emails to customers with three options available in their site. </a:t>
            </a:r>
          </a:p>
          <a:p>
            <a:endParaRPr lang="en-US"/>
          </a:p>
          <a:p>
            <a:r>
              <a:rPr lang="en-US"/>
              <a:t>Girls will use the Digital Cookie mobile app to take credit card/Venmo/</a:t>
            </a:r>
            <a:r>
              <a:rPr lang="en-US" err="1"/>
              <a:t>Paypal</a:t>
            </a:r>
            <a:r>
              <a:rPr lang="en-US"/>
              <a:t> payments when they are selling on the go. We’ll cover Digital Cookie in more detail in our video series.</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A5598-CAF2-44EB-AE12-77321B1DA8B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84280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a:effectLst/>
                <a:latin typeface="Arial"/>
                <a:cs typeface="Arial"/>
              </a:rPr>
              <a:t>Girl Scouts can </a:t>
            </a:r>
            <a:r>
              <a:rPr lang="en-US" sz="1800" b="0" i="0" u="none" strike="noStrike" baseline="0">
                <a:solidFill>
                  <a:srgbClr val="000000"/>
                </a:solidFill>
                <a:effectLst/>
                <a:latin typeface="Montserrat" panose="00000500000000000000" pitchFamily="2" charset="0"/>
                <a:cs typeface="Arial"/>
              </a:rPr>
              <a:t>t</a:t>
            </a:r>
            <a:r>
              <a:rPr lang="en-US" sz="1800" b="0" i="0" u="none" strike="noStrike" baseline="0">
                <a:solidFill>
                  <a:srgbClr val="000000"/>
                </a:solidFill>
                <a:latin typeface="Montserrat" panose="00000500000000000000" pitchFamily="2" charset="0"/>
              </a:rPr>
              <a:t>eam with their caregiver to take orders at their workplace, whether in-person, by email, or with an order card. Keep it girl-led by including a personal statement to inform customers of their personal and troop sales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solidFill>
                  <a:srgbClr val="000000"/>
                </a:solidFill>
                <a:latin typeface="Montserrat" panose="00000500000000000000" pitchFamily="2" charset="0"/>
              </a:rPr>
              <a:t>Girl Scouts and/or troops can pitch their cookie business to a local business, who in turn, give cookies to their customers or clients as a thank you or gift. Connect with community organizations to set up a time to sell to members during their scheduled meetings.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A5598-CAF2-44EB-AE12-77321B1DA8B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18600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solidFill>
                  <a:srgbClr val="000000"/>
                </a:solidFill>
                <a:latin typeface="Montserrat" panose="00000500000000000000" pitchFamily="2" charset="0"/>
              </a:rPr>
              <a:t>Girls can team with their caregiver to call customers to collect orders or text them their Digital Cookie sales link.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baseline="0">
                <a:solidFill>
                  <a:srgbClr val="000000"/>
                </a:solidFill>
                <a:latin typeface="Montserrat" panose="00000500000000000000" pitchFamily="2" charset="0"/>
              </a:rPr>
              <a:t>They can also use their order card to go door to door to record orders, then deliver the cookies and collect payment later.	</a:t>
            </a:r>
          </a:p>
          <a:p>
            <a:endParaRPr lang="en-US"/>
          </a:p>
        </p:txBody>
      </p:sp>
      <p:sp>
        <p:nvSpPr>
          <p:cNvPr id="4" name="Slide Number Placeholder 3"/>
          <p:cNvSpPr>
            <a:spLocks noGrp="1"/>
          </p:cNvSpPr>
          <p:nvPr>
            <p:ph type="sldNum" sz="quarter" idx="5"/>
          </p:nvPr>
        </p:nvSpPr>
        <p:spPr/>
        <p:txBody>
          <a:bodyPr/>
          <a:lstStyle/>
          <a:p>
            <a:fld id="{C71524A4-892C-49BB-86E3-B37D1967356A}" type="slidenum">
              <a:rPr lang="en-US" smtClean="0"/>
              <a:t>8</a:t>
            </a:fld>
            <a:endParaRPr lang="en-US"/>
          </a:p>
        </p:txBody>
      </p:sp>
    </p:spTree>
    <p:extLst>
      <p:ext uri="{BB962C8B-B14F-4D97-AF65-F5344CB8AC3E}">
        <p14:creationId xmlns:p14="http://schemas.microsoft.com/office/powerpoint/2010/main" val="24687042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cs typeface="Calibri"/>
              </a:rPr>
              <a:t>There’s no easier booth than the one that can be set up in the neighborhood! Girl Scouts set up a Cookie Stand in their yard, which is basically a cookie booth on a person’s private property. Girls can work with the parent/guardian for a solo opportunity or team with their Girl Scout sisters and make it a troop-secured opportunity. That way, they’ll be able to use Digital Cookie to process credit card payments and enter sales in the Smart Booth Divider to give credit to those that worked at the stand.</a:t>
            </a:r>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CAA5598-CAF2-44EB-AE12-77321B1DA8BB}"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62507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Shape, rectangle&#10;&#10;Description automatically generated">
            <a:extLst>
              <a:ext uri="{FF2B5EF4-FFF2-40B4-BE49-F238E27FC236}">
                <a16:creationId xmlns:a16="http://schemas.microsoft.com/office/drawing/2014/main" id="{EDB309A0-8A0C-FE4A-B176-42C5A1F48A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2293593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2934953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086309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41915446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1637482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763694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5726228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4164622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18460967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9492659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2201464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9558931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1836407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15593395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3719112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3788382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7370548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42429019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9301216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290997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30821568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966620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2374577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2106970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2828492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341568305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bg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bg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595068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56645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715443" y="855785"/>
            <a:ext cx="4735787" cy="4958861"/>
          </a:xfrm>
        </p:spPr>
      </p:sp>
    </p:spTree>
    <p:extLst>
      <p:ext uri="{BB962C8B-B14F-4D97-AF65-F5344CB8AC3E}">
        <p14:creationId xmlns:p14="http://schemas.microsoft.com/office/powerpoint/2010/main" val="3153996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4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218185345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1501464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FD4A95-F638-411A-B665-1A404589A35B}"/>
              </a:ext>
            </a:extLst>
          </p:cNvPr>
          <p:cNvSpPr>
            <a:spLocks noGrp="1"/>
          </p:cNvSpPr>
          <p:nvPr>
            <p:ph type="dt" sz="half" idx="10"/>
          </p:nvPr>
        </p:nvSpPr>
        <p:spPr/>
        <p:txBody>
          <a:bodyPr/>
          <a:lstStyle/>
          <a:p>
            <a:fld id="{DDD7A9E0-C12E-E142-AF25-74EF49CF5698}" type="datetimeFigureOut">
              <a:rPr lang="en-US" smtClean="0"/>
              <a:t>1/2/2025</a:t>
            </a:fld>
            <a:endParaRPr lang="en-US"/>
          </a:p>
        </p:txBody>
      </p:sp>
      <p:sp>
        <p:nvSpPr>
          <p:cNvPr id="3" name="Footer Placeholder 2">
            <a:extLst>
              <a:ext uri="{FF2B5EF4-FFF2-40B4-BE49-F238E27FC236}">
                <a16:creationId xmlns:a16="http://schemas.microsoft.com/office/drawing/2014/main" id="{5DEEE9A1-3C98-449E-BDC4-68D86A97739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4A7606A-E24D-4556-A80E-7C1438446032}"/>
              </a:ext>
            </a:extLst>
          </p:cNvPr>
          <p:cNvSpPr>
            <a:spLocks noGrp="1"/>
          </p:cNvSpPr>
          <p:nvPr>
            <p:ph type="sldNum" sz="quarter" idx="12"/>
          </p:nvPr>
        </p:nvSpPr>
        <p:spPr/>
        <p:txBody>
          <a:bodyPr/>
          <a:lstStyle/>
          <a:p>
            <a:fld id="{6FFB8F1F-E27B-3C49-BEB6-E519B9B17E6E}" type="slidenum">
              <a:rPr lang="en-US" smtClean="0"/>
              <a:t>‹#›</a:t>
            </a:fld>
            <a:endParaRPr lang="en-US"/>
          </a:p>
        </p:txBody>
      </p:sp>
    </p:spTree>
    <p:extLst>
      <p:ext uri="{BB962C8B-B14F-4D97-AF65-F5344CB8AC3E}">
        <p14:creationId xmlns:p14="http://schemas.microsoft.com/office/powerpoint/2010/main" val="23632782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D9FD6-4A0F-41F1-B7E8-364D85AF0BC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30F9192-F444-4316-ABA1-12E75FA61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727BEB-0C73-4271-B035-E1576E5524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EC5D8F3-05EC-47B6-A6E0-9D81976A17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A145CFE-FF2E-4E1A-8D4C-2ADB201D66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20C71F9-6C4F-459A-9204-0AE87D127EB2}"/>
              </a:ext>
            </a:extLst>
          </p:cNvPr>
          <p:cNvSpPr>
            <a:spLocks noGrp="1"/>
          </p:cNvSpPr>
          <p:nvPr>
            <p:ph type="dt" sz="half" idx="10"/>
          </p:nvPr>
        </p:nvSpPr>
        <p:spPr/>
        <p:txBody>
          <a:bodyPr/>
          <a:lstStyle/>
          <a:p>
            <a:fld id="{2AB3504C-39BE-4749-9FFC-C53F1002DA9E}" type="datetimeFigureOut">
              <a:rPr lang="en-US" smtClean="0"/>
              <a:t>1/2/2025</a:t>
            </a:fld>
            <a:endParaRPr lang="en-US"/>
          </a:p>
        </p:txBody>
      </p:sp>
      <p:sp>
        <p:nvSpPr>
          <p:cNvPr id="8" name="Footer Placeholder 7">
            <a:extLst>
              <a:ext uri="{FF2B5EF4-FFF2-40B4-BE49-F238E27FC236}">
                <a16:creationId xmlns:a16="http://schemas.microsoft.com/office/drawing/2014/main" id="{DFAD4877-0D45-4416-BE6E-DBF39A5B36D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87D4DF-6AA5-4D2A-95D3-BF98E8F6AFC3}"/>
              </a:ext>
            </a:extLst>
          </p:cNvPr>
          <p:cNvSpPr>
            <a:spLocks noGrp="1"/>
          </p:cNvSpPr>
          <p:nvPr>
            <p:ph type="sldNum" sz="quarter" idx="12"/>
          </p:nvPr>
        </p:nvSpPr>
        <p:spPr/>
        <p:txBody>
          <a:bodyPr/>
          <a:lstStyle/>
          <a:p>
            <a:fld id="{DCADCC29-1272-4138-8AD9-FC1700163823}" type="slidenum">
              <a:rPr lang="en-US" smtClean="0"/>
              <a:t>‹#›</a:t>
            </a:fld>
            <a:endParaRPr lang="en-US"/>
          </a:p>
        </p:txBody>
      </p:sp>
    </p:spTree>
    <p:extLst>
      <p:ext uri="{BB962C8B-B14F-4D97-AF65-F5344CB8AC3E}">
        <p14:creationId xmlns:p14="http://schemas.microsoft.com/office/powerpoint/2010/main" val="2615964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8382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8382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7">
            <a:extLst>
              <a:ext uri="{FF2B5EF4-FFF2-40B4-BE49-F238E27FC236}">
                <a16:creationId xmlns:a16="http://schemas.microsoft.com/office/drawing/2014/main" id="{07AE7FB5-9DFC-D745-B73A-97A2C8D677E5}"/>
              </a:ext>
            </a:extLst>
          </p:cNvPr>
          <p:cNvSpPr>
            <a:spLocks noGrp="1"/>
          </p:cNvSpPr>
          <p:nvPr>
            <p:ph type="pic" sz="quarter" idx="16"/>
          </p:nvPr>
        </p:nvSpPr>
        <p:spPr>
          <a:xfrm>
            <a:off x="6618013" y="855785"/>
            <a:ext cx="4735787" cy="4958861"/>
          </a:xfrm>
        </p:spPr>
      </p:sp>
    </p:spTree>
    <p:extLst>
      <p:ext uri="{BB962C8B-B14F-4D97-AF65-F5344CB8AC3E}">
        <p14:creationId xmlns:p14="http://schemas.microsoft.com/office/powerpoint/2010/main" val="34096216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37235-02A9-486A-AF7C-3220182216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D75C57-30FE-47BB-990E-10969F77DA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BB3FC-6E05-416A-BF03-15200A011583}"/>
              </a:ext>
            </a:extLst>
          </p:cNvPr>
          <p:cNvSpPr>
            <a:spLocks noGrp="1"/>
          </p:cNvSpPr>
          <p:nvPr>
            <p:ph type="dt" sz="half" idx="10"/>
          </p:nvPr>
        </p:nvSpPr>
        <p:spPr/>
        <p:txBody>
          <a:bodyPr/>
          <a:lstStyle/>
          <a:p>
            <a:fld id="{2AB3504C-39BE-4749-9FFC-C53F1002DA9E}" type="datetimeFigureOut">
              <a:rPr lang="en-US" smtClean="0"/>
              <a:t>1/2/2025</a:t>
            </a:fld>
            <a:endParaRPr lang="en-US"/>
          </a:p>
        </p:txBody>
      </p:sp>
      <p:sp>
        <p:nvSpPr>
          <p:cNvPr id="5" name="Footer Placeholder 4">
            <a:extLst>
              <a:ext uri="{FF2B5EF4-FFF2-40B4-BE49-F238E27FC236}">
                <a16:creationId xmlns:a16="http://schemas.microsoft.com/office/drawing/2014/main" id="{FD4E2CA9-9C4B-4AE4-897F-498B5CDA49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CBBB6C-FDF1-4D1A-9171-9315928F3682}"/>
              </a:ext>
            </a:extLst>
          </p:cNvPr>
          <p:cNvSpPr>
            <a:spLocks noGrp="1"/>
          </p:cNvSpPr>
          <p:nvPr>
            <p:ph type="sldNum" sz="quarter" idx="12"/>
          </p:nvPr>
        </p:nvSpPr>
        <p:spPr/>
        <p:txBody>
          <a:bodyPr/>
          <a:lstStyle/>
          <a:p>
            <a:fld id="{DCADCC29-1272-4138-8AD9-FC1700163823}" type="slidenum">
              <a:rPr lang="en-US" smtClean="0"/>
              <a:t>‹#›</a:t>
            </a:fld>
            <a:endParaRPr lang="en-US"/>
          </a:p>
        </p:txBody>
      </p:sp>
    </p:spTree>
    <p:extLst>
      <p:ext uri="{BB962C8B-B14F-4D97-AF65-F5344CB8AC3E}">
        <p14:creationId xmlns:p14="http://schemas.microsoft.com/office/powerpoint/2010/main" val="3549720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A78CE0-7C00-7140-B2EE-BBE51C1F6286}"/>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2"/>
            <a:ext cx="10515599" cy="2379784"/>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Picture Placeholder 7">
            <a:extLst>
              <a:ext uri="{FF2B5EF4-FFF2-40B4-BE49-F238E27FC236}">
                <a16:creationId xmlns:a16="http://schemas.microsoft.com/office/drawing/2014/main" id="{8AF2C8D2-0B64-824D-A4A7-64CE56372198}"/>
              </a:ext>
            </a:extLst>
          </p:cNvPr>
          <p:cNvSpPr>
            <a:spLocks noGrp="1"/>
          </p:cNvSpPr>
          <p:nvPr>
            <p:ph type="pic" sz="quarter" idx="16"/>
          </p:nvPr>
        </p:nvSpPr>
        <p:spPr>
          <a:xfrm>
            <a:off x="838199" y="4510821"/>
            <a:ext cx="10515599" cy="2379784"/>
          </a:xfrm>
        </p:spPr>
      </p:sp>
    </p:spTree>
    <p:extLst>
      <p:ext uri="{BB962C8B-B14F-4D97-AF65-F5344CB8AC3E}">
        <p14:creationId xmlns:p14="http://schemas.microsoft.com/office/powerpoint/2010/main" val="39978980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C8FCBD-666F-E04D-9A29-BBB8307EEF49}"/>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1FA6FA8-482B-D542-8D26-DA4A6A06FE81}"/>
              </a:ext>
            </a:extLst>
          </p:cNvPr>
          <p:cNvSpPr>
            <a:spLocks noGrp="1"/>
          </p:cNvSpPr>
          <p:nvPr>
            <p:ph type="title"/>
          </p:nvPr>
        </p:nvSpPr>
        <p:spPr>
          <a:xfrm>
            <a:off x="6096000" y="855785"/>
            <a:ext cx="5257800" cy="1325563"/>
          </a:xfrm>
        </p:spPr>
        <p:txBody>
          <a:bodyPr/>
          <a:lstStyle>
            <a:lvl1pPr>
              <a:defRPr sz="4000">
                <a:latin typeface="Girl Scout Text Book" panose="02020003000000000000" pitchFamily="18" charset="0"/>
              </a:defRPr>
            </a:lvl1pPr>
          </a:lstStyle>
          <a:p>
            <a:r>
              <a:rPr lang="en-US"/>
              <a:t>Click to edit Master title style</a:t>
            </a:r>
          </a:p>
        </p:txBody>
      </p:sp>
      <p:sp>
        <p:nvSpPr>
          <p:cNvPr id="4" name="Content Placeholder 3">
            <a:extLst>
              <a:ext uri="{FF2B5EF4-FFF2-40B4-BE49-F238E27FC236}">
                <a16:creationId xmlns:a16="http://schemas.microsoft.com/office/drawing/2014/main" id="{80B405EF-2F46-E34A-AC54-502BE3E2E962}"/>
              </a:ext>
            </a:extLst>
          </p:cNvPr>
          <p:cNvSpPr>
            <a:spLocks noGrp="1"/>
          </p:cNvSpPr>
          <p:nvPr>
            <p:ph sz="half" idx="2"/>
          </p:nvPr>
        </p:nvSpPr>
        <p:spPr>
          <a:xfrm>
            <a:off x="6096000" y="2391509"/>
            <a:ext cx="5257800" cy="3423138"/>
          </a:xfrm>
        </p:spPr>
        <p:txBody>
          <a:bodyPr/>
          <a:lstStyle>
            <a:lvl1pPr>
              <a:lnSpc>
                <a:spcPct val="100000"/>
              </a:lnSpc>
              <a:buFontTx/>
              <a:buNone/>
              <a:defRPr>
                <a:latin typeface="Girl Scout Text Book" panose="02020003000000000000" pitchFamily="18" charset="0"/>
              </a:defRPr>
            </a:lvl1pPr>
            <a:lvl2pPr>
              <a:lnSpc>
                <a:spcPct val="100000"/>
              </a:lnSpc>
              <a:buFontTx/>
              <a:buNone/>
              <a:defRPr>
                <a:latin typeface="Girl Scout Text Book" panose="02020003000000000000" pitchFamily="18" charset="0"/>
              </a:defRPr>
            </a:lvl2pPr>
            <a:lvl3pPr>
              <a:lnSpc>
                <a:spcPct val="100000"/>
              </a:lnSpc>
              <a:buFontTx/>
              <a:buNone/>
              <a:defRPr>
                <a:latin typeface="Girl Scout Text Book" panose="02020003000000000000" pitchFamily="18" charset="0"/>
              </a:defRPr>
            </a:lvl3pPr>
            <a:lvl4pPr>
              <a:lnSpc>
                <a:spcPct val="100000"/>
              </a:lnSpc>
              <a:buFontTx/>
              <a:buNone/>
              <a:defRPr>
                <a:latin typeface="Girl Scout Text Book" panose="02020003000000000000" pitchFamily="18" charset="0"/>
              </a:defRPr>
            </a:lvl4pPr>
            <a:lvl5pP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980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2CF8-9750-054F-B43C-11928B429008}"/>
              </a:ext>
            </a:extLst>
          </p:cNvPr>
          <p:cNvSpPr>
            <a:spLocks noGrp="1"/>
          </p:cNvSpPr>
          <p:nvPr>
            <p:ph type="title"/>
          </p:nvPr>
        </p:nvSpPr>
        <p:spPr/>
        <p:txBody>
          <a:bodyPr/>
          <a:lstStyle>
            <a:lvl1pPr algn="ctr">
              <a:defRPr sz="4000">
                <a:latin typeface="Girl Scout Text Book" panose="02020003000000000000" pitchFamily="18" charset="0"/>
              </a:defRPr>
            </a:lvl1pPr>
          </a:lstStyle>
          <a:p>
            <a:r>
              <a:rPr lang="en-US"/>
              <a:t>Click to edit Master title style</a:t>
            </a:r>
          </a:p>
        </p:txBody>
      </p:sp>
      <p:sp>
        <p:nvSpPr>
          <p:cNvPr id="8" name="Content Placeholder 2">
            <a:extLst>
              <a:ext uri="{FF2B5EF4-FFF2-40B4-BE49-F238E27FC236}">
                <a16:creationId xmlns:a16="http://schemas.microsoft.com/office/drawing/2014/main" id="{65CEE394-D01F-4143-830E-68D5B6D22A75}"/>
              </a:ext>
            </a:extLst>
          </p:cNvPr>
          <p:cNvSpPr>
            <a:spLocks noGrp="1"/>
          </p:cNvSpPr>
          <p:nvPr>
            <p:ph idx="1"/>
          </p:nvPr>
        </p:nvSpPr>
        <p:spPr>
          <a:xfrm>
            <a:off x="838199" y="1910861"/>
            <a:ext cx="10515599" cy="4582013"/>
          </a:xfrm>
        </p:spPr>
        <p:txBody>
          <a:bodyPr/>
          <a:lstStyle>
            <a:lvl1pPr algn="ctr">
              <a:lnSpc>
                <a:spcPct val="100000"/>
              </a:lnSpc>
              <a:buFontTx/>
              <a:buNone/>
              <a:defRPr>
                <a:latin typeface="Girl Scout Text Book" panose="02020003000000000000" pitchFamily="18" charset="0"/>
              </a:defRPr>
            </a:lvl1pPr>
            <a:lvl2pPr algn="ctr">
              <a:lnSpc>
                <a:spcPct val="100000"/>
              </a:lnSpc>
              <a:buFontTx/>
              <a:buNone/>
              <a:defRPr>
                <a:latin typeface="Girl Scout Text Book" panose="02020003000000000000" pitchFamily="18" charset="0"/>
              </a:defRPr>
            </a:lvl2pPr>
            <a:lvl3pPr algn="ctr">
              <a:lnSpc>
                <a:spcPct val="100000"/>
              </a:lnSpc>
              <a:buFontTx/>
              <a:buNone/>
              <a:defRPr>
                <a:latin typeface="Girl Scout Text Book" panose="02020003000000000000" pitchFamily="18" charset="0"/>
              </a:defRPr>
            </a:lvl3pPr>
            <a:lvl4pPr algn="ctr">
              <a:lnSpc>
                <a:spcPct val="100000"/>
              </a:lnSpc>
              <a:buFontTx/>
              <a:buNone/>
              <a:defRPr>
                <a:latin typeface="Girl Scout Text Book" panose="02020003000000000000" pitchFamily="18" charset="0"/>
              </a:defRPr>
            </a:lvl4pPr>
            <a:lvl5pPr algn="ctr">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28840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DB309A0-8A0C-FE4A-B176-42C5A1F48AE5}"/>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4C9BAAF-BAC3-0245-ABF3-5256A3DC36A4}"/>
              </a:ext>
            </a:extLst>
          </p:cNvPr>
          <p:cNvSpPr>
            <a:spLocks noGrp="1"/>
          </p:cNvSpPr>
          <p:nvPr>
            <p:ph type="ctrTitle" hasCustomPrompt="1"/>
          </p:nvPr>
        </p:nvSpPr>
        <p:spPr>
          <a:xfrm>
            <a:off x="1524000" y="2001837"/>
            <a:ext cx="9144000" cy="1508125"/>
          </a:xfrm>
        </p:spPr>
        <p:txBody>
          <a:bodyPr anchor="b"/>
          <a:lstStyle>
            <a:lvl1pPr algn="ctr">
              <a:defRPr sz="5000">
                <a:solidFill>
                  <a:schemeClr val="tx1"/>
                </a:solidFill>
                <a:latin typeface="Girl Scout Text Book" panose="02020003000000000000" pitchFamily="18" charset="0"/>
              </a:defRPr>
            </a:lvl1pPr>
          </a:lstStyle>
          <a:p>
            <a:r>
              <a:rPr lang="en-US"/>
              <a:t>Type Your Header Here</a:t>
            </a:r>
          </a:p>
        </p:txBody>
      </p:sp>
      <p:sp>
        <p:nvSpPr>
          <p:cNvPr id="3" name="Subtitle 2">
            <a:extLst>
              <a:ext uri="{FF2B5EF4-FFF2-40B4-BE49-F238E27FC236}">
                <a16:creationId xmlns:a16="http://schemas.microsoft.com/office/drawing/2014/main" id="{8AEC1E54-18F1-1B45-BDB6-9D25ACA8F38B}"/>
              </a:ext>
            </a:extLst>
          </p:cNvPr>
          <p:cNvSpPr>
            <a:spLocks noGrp="1"/>
          </p:cNvSpPr>
          <p:nvPr>
            <p:ph type="subTitle" idx="1" hasCustomPrompt="1"/>
          </p:nvPr>
        </p:nvSpPr>
        <p:spPr>
          <a:xfrm>
            <a:off x="1524000" y="3602038"/>
            <a:ext cx="9144000" cy="1655762"/>
          </a:xfrm>
        </p:spPr>
        <p:txBody>
          <a:bodyPr/>
          <a:lstStyle>
            <a:lvl1pPr marL="0" indent="0" algn="ctr">
              <a:buNone/>
              <a:defRPr sz="2400">
                <a:solidFill>
                  <a:schemeClr val="tx1"/>
                </a:solidFill>
                <a:latin typeface="Girl Scout Text Book" panose="02020003000000000000"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sub header title</a:t>
            </a:r>
          </a:p>
        </p:txBody>
      </p:sp>
    </p:spTree>
    <p:extLst>
      <p:ext uri="{BB962C8B-B14F-4D97-AF65-F5344CB8AC3E}">
        <p14:creationId xmlns:p14="http://schemas.microsoft.com/office/powerpoint/2010/main" val="1839850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8A2ED8-1B2C-1D47-A7DF-E561BE2730A4}"/>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C02ECA98-F5CF-9E44-8E9D-06484888D214}"/>
              </a:ext>
            </a:extLst>
          </p:cNvPr>
          <p:cNvSpPr>
            <a:spLocks noGrp="1"/>
          </p:cNvSpPr>
          <p:nvPr>
            <p:ph type="title"/>
          </p:nvPr>
        </p:nvSpPr>
        <p:spPr>
          <a:xfrm>
            <a:off x="685800" y="1280991"/>
            <a:ext cx="6547337" cy="1325563"/>
          </a:xfrm>
        </p:spPr>
        <p:txBody>
          <a:bodyPr/>
          <a:lstStyle>
            <a:lvl1pPr algn="l">
              <a:defRPr sz="4000">
                <a:latin typeface="Girl Scout Text Book" panose="02020003000000000000"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068C14F3-E29B-FD4C-92BA-4CB686AA51A4}"/>
              </a:ext>
            </a:extLst>
          </p:cNvPr>
          <p:cNvSpPr>
            <a:spLocks noGrp="1"/>
          </p:cNvSpPr>
          <p:nvPr>
            <p:ph idx="1"/>
          </p:nvPr>
        </p:nvSpPr>
        <p:spPr>
          <a:xfrm>
            <a:off x="685801" y="2778369"/>
            <a:ext cx="6406662" cy="3892062"/>
          </a:xfrm>
        </p:spPr>
        <p:txBody>
          <a:bodyPr/>
          <a:lstStyle>
            <a:lvl1pPr algn="l">
              <a:lnSpc>
                <a:spcPct val="100000"/>
              </a:lnSpc>
              <a:buFontTx/>
              <a:buNone/>
              <a:defRPr>
                <a:latin typeface="Girl Scout Text Book" panose="02020003000000000000" pitchFamily="18" charset="0"/>
              </a:defRPr>
            </a:lvl1pPr>
            <a:lvl2pPr algn="l">
              <a:lnSpc>
                <a:spcPct val="100000"/>
              </a:lnSpc>
              <a:buFontTx/>
              <a:buNone/>
              <a:defRPr>
                <a:latin typeface="Girl Scout Text Book" panose="02020003000000000000" pitchFamily="18" charset="0"/>
              </a:defRPr>
            </a:lvl2pPr>
            <a:lvl3pPr algn="l">
              <a:lnSpc>
                <a:spcPct val="100000"/>
              </a:lnSpc>
              <a:buFontTx/>
              <a:buNone/>
              <a:defRPr>
                <a:latin typeface="Girl Scout Text Book" panose="02020003000000000000" pitchFamily="18" charset="0"/>
              </a:defRPr>
            </a:lvl3pPr>
            <a:lvl4pPr algn="l">
              <a:lnSpc>
                <a:spcPct val="100000"/>
              </a:lnSpc>
              <a:buFontTx/>
              <a:buNone/>
              <a:defRPr>
                <a:latin typeface="Girl Scout Text Book" panose="02020003000000000000" pitchFamily="18" charset="0"/>
              </a:defRPr>
            </a:lvl4pPr>
            <a:lvl5pPr algn="l">
              <a:lnSpc>
                <a:spcPct val="100000"/>
              </a:lnSpc>
              <a:buFontTx/>
              <a:buNone/>
              <a:defRPr>
                <a:latin typeface="Girl Scout Text Book" panose="02020003000000000000"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Picture Placeholder 7">
            <a:extLst>
              <a:ext uri="{FF2B5EF4-FFF2-40B4-BE49-F238E27FC236}">
                <a16:creationId xmlns:a16="http://schemas.microsoft.com/office/drawing/2014/main" id="{0BC69D56-1621-8147-B991-8A411DCD9D74}"/>
              </a:ext>
            </a:extLst>
          </p:cNvPr>
          <p:cNvSpPr>
            <a:spLocks noGrp="1"/>
          </p:cNvSpPr>
          <p:nvPr>
            <p:ph type="pic" sz="quarter" idx="16"/>
          </p:nvPr>
        </p:nvSpPr>
        <p:spPr>
          <a:xfrm>
            <a:off x="7573444" y="0"/>
            <a:ext cx="4020679" cy="6002215"/>
          </a:xfrm>
        </p:spPr>
      </p:sp>
    </p:spTree>
    <p:extLst>
      <p:ext uri="{BB962C8B-B14F-4D97-AF65-F5344CB8AC3E}">
        <p14:creationId xmlns:p14="http://schemas.microsoft.com/office/powerpoint/2010/main" val="326449052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7C5A3F9-CCC5-7E46-B1A0-2F69B8D646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F90A22A-0ABA-6543-8E62-F0122EA930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284F4-53E0-AE4B-9CA6-3F31EB9437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D7A9E0-C12E-E142-AF25-74EF49CF5698}" type="datetimeFigureOut">
              <a:rPr lang="en-US" smtClean="0"/>
              <a:t>1/2/2025</a:t>
            </a:fld>
            <a:endParaRPr lang="en-US"/>
          </a:p>
        </p:txBody>
      </p:sp>
      <p:sp>
        <p:nvSpPr>
          <p:cNvPr id="5" name="Footer Placeholder 4">
            <a:extLst>
              <a:ext uri="{FF2B5EF4-FFF2-40B4-BE49-F238E27FC236}">
                <a16:creationId xmlns:a16="http://schemas.microsoft.com/office/drawing/2014/main" id="{AF3594A6-1E2E-8349-8491-E901529838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F697BD-F7C5-2545-BCFD-F130CA25A6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FB8F1F-E27B-3C49-BEB6-E519B9B17E6E}" type="slidenum">
              <a:rPr lang="en-US" smtClean="0"/>
              <a:t>‹#›</a:t>
            </a:fld>
            <a:endParaRPr lang="en-US"/>
          </a:p>
        </p:txBody>
      </p:sp>
    </p:spTree>
    <p:extLst>
      <p:ext uri="{BB962C8B-B14F-4D97-AF65-F5344CB8AC3E}">
        <p14:creationId xmlns:p14="http://schemas.microsoft.com/office/powerpoint/2010/main" val="33119068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53.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55.jpeg"/><Relationship Id="rId5" Type="http://schemas.openxmlformats.org/officeDocument/2006/relationships/hyperlink" Target="https://docs.google.com/spreadsheets/d/1vqZwthqmMcx-JISLqhIMDQ5KC8-mRMCcjM7AbRXOBJI/edit?gid=1686993636#gid=1686993636" TargetMode="External"/><Relationship Id="rId4" Type="http://schemas.openxmlformats.org/officeDocument/2006/relationships/hyperlink" Target="https://docs.google.com/spreadsheets/d/1wL1osHGUlPJZxqMYIt4hVoQTBaJiR_W3jwYIf6GsYrE/edit?gid=0#gid=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girlscoutsrv.org/en/programs/cookies/find-cookies.html" TargetMode="External"/><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hyperlink" Target="https://abcsmartcookies.com/" TargetMode="External"/><Relationship Id="rId5" Type="http://schemas.openxmlformats.org/officeDocument/2006/relationships/hyperlink" Target="https://www.girlscoutsrv.org/en/members/for-girl-scouts-and-families/cookie-central.html" TargetMode="External"/><Relationship Id="rId4" Type="http://schemas.openxmlformats.org/officeDocument/2006/relationships/hyperlink" Target="https://www.girlscoutsrv.org/content/dam/girlscoutsrv-redesign/documents/product-program/Cookie%20Booth%20Sales%20Guide.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hyperlink" Target="https://www.girlscoutsrv.org/content/dam/girlscoutsrv-redesign/documents/product-program/Managing%20and%20Tracking%20Cookie%20Donations%20and%20Donated%20Cookie%20Booths%20-%20Cookie%20Program.pdf"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hyperlink" Target="https://www.girlscoutsrv.org/en/members/for-girl-scouts-and-families/cookie-central.html" TargetMode="External"/><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hyperlink" Target="https://www.girlscoutsrv.org/content/dam/girlscoutsrv-redesign/documents/product-program/Cookie%20Program%20Family%20Guide.pdf" TargetMode="External"/><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38.jpe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2.xml"/><Relationship Id="rId4" Type="http://schemas.openxmlformats.org/officeDocument/2006/relationships/image" Target="../media/image42.png"/></Relationships>
</file>

<file path=ppt/slides/_rels/slide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BEFFD-5E85-4B7F-CE3A-1834CB7C3894}"/>
              </a:ext>
            </a:extLst>
          </p:cNvPr>
          <p:cNvSpPr>
            <a:spLocks noGrp="1"/>
          </p:cNvSpPr>
          <p:nvPr>
            <p:ph type="ctrTitle"/>
          </p:nvPr>
        </p:nvSpPr>
        <p:spPr/>
        <p:txBody>
          <a:bodyPr>
            <a:noAutofit/>
          </a:bodyPr>
          <a:lstStyle/>
          <a:p>
            <a:r>
              <a:rPr lang="en-US" sz="5400" b="1"/>
              <a:t>2025 Troop Cookie Manager Training</a:t>
            </a:r>
            <a:endParaRPr lang="en-US" sz="5400"/>
          </a:p>
        </p:txBody>
      </p:sp>
      <p:sp>
        <p:nvSpPr>
          <p:cNvPr id="3" name="Subtitle 2">
            <a:extLst>
              <a:ext uri="{FF2B5EF4-FFF2-40B4-BE49-F238E27FC236}">
                <a16:creationId xmlns:a16="http://schemas.microsoft.com/office/drawing/2014/main" id="{137CE3EF-B3FF-AF0F-EF53-35B1F43F7779}"/>
              </a:ext>
            </a:extLst>
          </p:cNvPr>
          <p:cNvSpPr>
            <a:spLocks noGrp="1"/>
          </p:cNvSpPr>
          <p:nvPr>
            <p:ph type="subTitle" idx="1"/>
          </p:nvPr>
        </p:nvSpPr>
        <p:spPr>
          <a:xfrm>
            <a:off x="1524000" y="4290296"/>
            <a:ext cx="9144000" cy="672537"/>
          </a:xfrm>
        </p:spPr>
        <p:txBody>
          <a:bodyPr vert="horz" lIns="91440" tIns="45720" rIns="91440" bIns="45720" rtlCol="0" anchor="t">
            <a:normAutofit/>
          </a:bodyPr>
          <a:lstStyle/>
          <a:p>
            <a:r>
              <a:rPr lang="en-US" sz="3600">
                <a:latin typeface="Girl Scout Display Light" panose="02020003000000000000" pitchFamily="18" charset="0"/>
              </a:rPr>
              <a:t>Engaging Girl Scouts &amp; Families</a:t>
            </a:r>
          </a:p>
        </p:txBody>
      </p:sp>
    </p:spTree>
    <p:extLst>
      <p:ext uri="{BB962C8B-B14F-4D97-AF65-F5344CB8AC3E}">
        <p14:creationId xmlns:p14="http://schemas.microsoft.com/office/powerpoint/2010/main" val="3327151591"/>
      </p:ext>
    </p:extLst>
  </p:cSld>
  <p:clrMapOvr>
    <a:masterClrMapping/>
  </p:clrMapOvr>
  <mc:AlternateContent xmlns:mc="http://schemas.openxmlformats.org/markup-compatibility/2006" xmlns:p14="http://schemas.microsoft.com/office/powerpoint/2010/main">
    <mc:Choice Requires="p14">
      <p:transition spd="slow" p14:dur="2000" advTm="8020"/>
    </mc:Choice>
    <mc:Fallback xmlns="">
      <p:transition spd="slow" advTm="802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86865-3CD2-4782-871D-7E75E8BBD58A}"/>
              </a:ext>
            </a:extLst>
          </p:cNvPr>
          <p:cNvSpPr>
            <a:spLocks noGrp="1"/>
          </p:cNvSpPr>
          <p:nvPr>
            <p:ph type="title"/>
          </p:nvPr>
        </p:nvSpPr>
        <p:spPr>
          <a:xfrm>
            <a:off x="375557" y="393142"/>
            <a:ext cx="7407728" cy="1325563"/>
          </a:xfrm>
        </p:spPr>
        <p:txBody>
          <a:bodyPr/>
          <a:lstStyle/>
          <a:p>
            <a:r>
              <a:rPr lang="en-US">
                <a:latin typeface="Girl Scout Text Book"/>
              </a:rPr>
              <a:t>Cookie Pre-Sales &amp; Online Sales</a:t>
            </a:r>
          </a:p>
        </p:txBody>
      </p:sp>
      <p:sp>
        <p:nvSpPr>
          <p:cNvPr id="3" name="Content Placeholder 2">
            <a:extLst>
              <a:ext uri="{FF2B5EF4-FFF2-40B4-BE49-F238E27FC236}">
                <a16:creationId xmlns:a16="http://schemas.microsoft.com/office/drawing/2014/main" id="{F19EC0D9-673A-4925-852C-FF675FC2D6AD}"/>
              </a:ext>
            </a:extLst>
          </p:cNvPr>
          <p:cNvSpPr>
            <a:spLocks noGrp="1"/>
          </p:cNvSpPr>
          <p:nvPr>
            <p:ph sz="half" idx="2"/>
          </p:nvPr>
        </p:nvSpPr>
        <p:spPr>
          <a:xfrm>
            <a:off x="375558" y="1711152"/>
            <a:ext cx="6509656" cy="4753706"/>
          </a:xfrm>
        </p:spPr>
        <p:txBody>
          <a:bodyPr vert="horz" lIns="91440" tIns="45720" rIns="91440" bIns="45720" rtlCol="0" anchor="t">
            <a:normAutofit/>
          </a:bodyPr>
          <a:lstStyle/>
          <a:p>
            <a:pPr marL="457200" indent="-457200">
              <a:buFont typeface="Arial" panose="020B0604020202020204" pitchFamily="34" charset="0"/>
              <a:buChar char="•"/>
            </a:pPr>
            <a:r>
              <a:rPr lang="en-US" b="0" i="0">
                <a:effectLst/>
                <a:latin typeface="Girl Scout Display Light" panose="02020003000000000000" pitchFamily="18" charset="0"/>
              </a:rPr>
              <a:t>Pre-sales &amp; Online sales begin on February 12</a:t>
            </a:r>
          </a:p>
          <a:p>
            <a:pPr marL="457200" indent="-457200">
              <a:buFont typeface="Arial" panose="020B0604020202020204" pitchFamily="34" charset="0"/>
              <a:buChar char="•"/>
            </a:pPr>
            <a:r>
              <a:rPr lang="en-US" b="0" i="0">
                <a:effectLst/>
                <a:latin typeface="Girl Scout Display Light" panose="02020003000000000000" pitchFamily="18" charset="0"/>
              </a:rPr>
              <a:t>Connect with cookie customers early</a:t>
            </a:r>
          </a:p>
          <a:p>
            <a:pPr marL="457200" indent="-457200">
              <a:buFont typeface="Arial" panose="020B0604020202020204" pitchFamily="34" charset="0"/>
              <a:buChar char="•"/>
            </a:pPr>
            <a:r>
              <a:rPr lang="en-US" b="0" i="0">
                <a:effectLst/>
                <a:latin typeface="Girl Scout Display Light" panose="02020003000000000000" pitchFamily="18" charset="0"/>
              </a:rPr>
              <a:t>Record cookie orders</a:t>
            </a:r>
            <a:r>
              <a:rPr lang="en-US">
                <a:latin typeface="Girl Scout Display Light" panose="02020003000000000000" pitchFamily="18" charset="0"/>
              </a:rPr>
              <a:t> on order card and/or share Digital Cookie site/emails</a:t>
            </a:r>
            <a:endParaRPr lang="en-US" b="0" i="0">
              <a:effectLst/>
              <a:latin typeface="Girl Scout Display Light" panose="02020003000000000000" pitchFamily="18" charset="0"/>
            </a:endParaRPr>
          </a:p>
          <a:p>
            <a:pPr marL="457200" indent="-457200">
              <a:buFont typeface="Arial" panose="020B0604020202020204" pitchFamily="34" charset="0"/>
              <a:buChar char="•"/>
            </a:pPr>
            <a:r>
              <a:rPr lang="en-US" b="0" i="0">
                <a:effectLst/>
                <a:latin typeface="Girl Scout Display Light" panose="02020003000000000000" pitchFamily="18" charset="0"/>
              </a:rPr>
              <a:t>Deliver on Cookie Go Day</a:t>
            </a:r>
            <a:r>
              <a:rPr lang="en-US">
                <a:latin typeface="Girl Scout Display Light" panose="02020003000000000000" pitchFamily="18" charset="0"/>
              </a:rPr>
              <a:t> 	    February 21</a:t>
            </a:r>
          </a:p>
        </p:txBody>
      </p:sp>
      <p:pic>
        <p:nvPicPr>
          <p:cNvPr id="5" name="Picture 4" descr="A person carrying a child on his head&#10;&#10;Description automatically generated with low confidence">
            <a:extLst>
              <a:ext uri="{FF2B5EF4-FFF2-40B4-BE49-F238E27FC236}">
                <a16:creationId xmlns:a16="http://schemas.microsoft.com/office/drawing/2014/main" id="{5F3D6705-5AED-4B73-923D-4BDD1667B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58801" y="1878758"/>
            <a:ext cx="4457641" cy="3100484"/>
          </a:xfrm>
          <a:prstGeom prst="rect">
            <a:avLst/>
          </a:prstGeom>
        </p:spPr>
      </p:pic>
    </p:spTree>
    <p:extLst>
      <p:ext uri="{BB962C8B-B14F-4D97-AF65-F5344CB8AC3E}">
        <p14:creationId xmlns:p14="http://schemas.microsoft.com/office/powerpoint/2010/main" val="647469986"/>
      </p:ext>
    </p:extLst>
  </p:cSld>
  <p:clrMapOvr>
    <a:masterClrMapping/>
  </p:clrMapOvr>
  <mc:AlternateContent xmlns:mc="http://schemas.openxmlformats.org/markup-compatibility/2006" xmlns:p14="http://schemas.microsoft.com/office/powerpoint/2010/main">
    <mc:Choice Requires="p14">
      <p:transition spd="slow" p14:dur="2000" advTm="45033"/>
    </mc:Choice>
    <mc:Fallback xmlns="">
      <p:transition spd="slow" advTm="4503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8B71-537F-4609-A77F-1EF3F132D70B}"/>
              </a:ext>
            </a:extLst>
          </p:cNvPr>
          <p:cNvSpPr>
            <a:spLocks noGrp="1"/>
          </p:cNvSpPr>
          <p:nvPr>
            <p:ph type="title"/>
          </p:nvPr>
        </p:nvSpPr>
        <p:spPr>
          <a:xfrm>
            <a:off x="3378200" y="182685"/>
            <a:ext cx="8064500" cy="1325563"/>
          </a:xfrm>
        </p:spPr>
        <p:txBody>
          <a:bodyPr/>
          <a:lstStyle/>
          <a:p>
            <a:r>
              <a:rPr lang="en-US">
                <a:latin typeface="Girl Scout Text Book"/>
              </a:rPr>
              <a:t>Ways to Sell</a:t>
            </a:r>
          </a:p>
        </p:txBody>
      </p:sp>
      <p:sp>
        <p:nvSpPr>
          <p:cNvPr id="3" name="Content Placeholder 2">
            <a:extLst>
              <a:ext uri="{FF2B5EF4-FFF2-40B4-BE49-F238E27FC236}">
                <a16:creationId xmlns:a16="http://schemas.microsoft.com/office/drawing/2014/main" id="{292BDFBA-EE22-450B-BE5D-606957151B4F}"/>
              </a:ext>
            </a:extLst>
          </p:cNvPr>
          <p:cNvSpPr>
            <a:spLocks noGrp="1"/>
          </p:cNvSpPr>
          <p:nvPr>
            <p:ph sz="half" idx="2"/>
          </p:nvPr>
        </p:nvSpPr>
        <p:spPr>
          <a:xfrm>
            <a:off x="4946542" y="1514960"/>
            <a:ext cx="6682352" cy="4712975"/>
          </a:xfrm>
        </p:spPr>
        <p:txBody>
          <a:bodyPr vert="horz" lIns="91440" tIns="45720" rIns="91440" bIns="45720" rtlCol="0" anchor="t">
            <a:noAutofit/>
          </a:bodyPr>
          <a:lstStyle/>
          <a:p>
            <a:pPr marL="0" indent="0"/>
            <a:r>
              <a:rPr lang="en-US" sz="3200">
                <a:latin typeface="Girl Scout Display Light"/>
              </a:rPr>
              <a:t>Cookie Booths</a:t>
            </a:r>
          </a:p>
          <a:p>
            <a:pPr marL="457200" indent="-457200">
              <a:buFont typeface="Arial" panose="020B0604020202020204" pitchFamily="34" charset="0"/>
              <a:buChar char="•"/>
            </a:pPr>
            <a:r>
              <a:rPr lang="en-US" sz="3200">
                <a:latin typeface="Girl Scout Display Light"/>
              </a:rPr>
              <a:t>Troops attended a total of 19,256 cookie booths in 2024!</a:t>
            </a:r>
          </a:p>
          <a:p>
            <a:pPr marL="457200" indent="-457200">
              <a:buFont typeface="Arial" panose="020B0604020202020204" pitchFamily="34" charset="0"/>
              <a:buChar char="•"/>
            </a:pPr>
            <a:r>
              <a:rPr lang="en-US" sz="3200">
                <a:latin typeface="Girl Scout Display Light"/>
              </a:rPr>
              <a:t>Average sales per hour: 26</a:t>
            </a:r>
          </a:p>
          <a:p>
            <a:pPr marL="457200" indent="-457200">
              <a:buFont typeface="Arial" panose="020B0604020202020204" pitchFamily="34" charset="0"/>
              <a:buChar char="•"/>
            </a:pPr>
            <a:r>
              <a:rPr lang="en-US" sz="3200">
                <a:latin typeface="Girl Scout Display Light"/>
              </a:rPr>
              <a:t>Booth hours by chain:</a:t>
            </a:r>
          </a:p>
          <a:p>
            <a:pPr marL="914400" lvl="1" indent="-457200">
              <a:buFont typeface="Arial" panose="020B0604020202020204" pitchFamily="34" charset="0"/>
              <a:buChar char="•"/>
            </a:pPr>
            <a:r>
              <a:rPr lang="en-US" sz="3200">
                <a:latin typeface="Girl Scout Display Light"/>
              </a:rPr>
              <a:t>Troop Secured 37%</a:t>
            </a:r>
          </a:p>
          <a:p>
            <a:pPr marL="914400" lvl="1" indent="-457200">
              <a:buFont typeface="Arial" panose="020B0604020202020204" pitchFamily="34" charset="0"/>
              <a:buChar char="•"/>
            </a:pPr>
            <a:r>
              <a:rPr lang="en-US" sz="3200">
                <a:latin typeface="Girl Scout Display Light"/>
              </a:rPr>
              <a:t>Cub 26%</a:t>
            </a:r>
          </a:p>
          <a:p>
            <a:pPr marL="914400" lvl="1" indent="-457200">
              <a:buFont typeface="Arial" panose="020B0604020202020204" pitchFamily="34" charset="0"/>
              <a:buChar char="•"/>
            </a:pPr>
            <a:r>
              <a:rPr lang="en-US" sz="3200">
                <a:latin typeface="Girl Scout Display Light"/>
              </a:rPr>
              <a:t>Walmart: 19%</a:t>
            </a:r>
          </a:p>
          <a:p>
            <a:pPr marL="457200" indent="-457200">
              <a:buFont typeface="Arial" panose="020B0604020202020204" pitchFamily="34" charset="0"/>
              <a:buChar char="•"/>
            </a:pPr>
            <a:endParaRPr lang="en-US"/>
          </a:p>
        </p:txBody>
      </p:sp>
      <p:pic>
        <p:nvPicPr>
          <p:cNvPr id="16" name="Picture 15" descr="A group of people standing next to a table with cookies&#10;&#10;Description automatically generated">
            <a:extLst>
              <a:ext uri="{FF2B5EF4-FFF2-40B4-BE49-F238E27FC236}">
                <a16:creationId xmlns:a16="http://schemas.microsoft.com/office/drawing/2014/main" id="{12914595-CC73-7357-F30C-651EF5A92E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71" y="2012950"/>
            <a:ext cx="4862572" cy="3524250"/>
          </a:xfrm>
          <a:prstGeom prst="rect">
            <a:avLst/>
          </a:prstGeom>
        </p:spPr>
      </p:pic>
    </p:spTree>
    <p:extLst>
      <p:ext uri="{BB962C8B-B14F-4D97-AF65-F5344CB8AC3E}">
        <p14:creationId xmlns:p14="http://schemas.microsoft.com/office/powerpoint/2010/main" val="3440551002"/>
      </p:ext>
    </p:extLst>
  </p:cSld>
  <p:clrMapOvr>
    <a:masterClrMapping/>
  </p:clrMapOvr>
  <mc:AlternateContent xmlns:mc="http://schemas.openxmlformats.org/markup-compatibility/2006" xmlns:p14="http://schemas.microsoft.com/office/powerpoint/2010/main">
    <mc:Choice Requires="p14">
      <p:transition spd="slow" p14:dur="2000" advTm="29328"/>
    </mc:Choice>
    <mc:Fallback xmlns="">
      <p:transition spd="slow" advTm="29328"/>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DFA86-827C-4E11-A739-E3F54F7B70B2}"/>
              </a:ext>
            </a:extLst>
          </p:cNvPr>
          <p:cNvSpPr>
            <a:spLocks noGrp="1"/>
          </p:cNvSpPr>
          <p:nvPr>
            <p:ph type="title"/>
          </p:nvPr>
        </p:nvSpPr>
        <p:spPr>
          <a:xfrm>
            <a:off x="1050394" y="-105264"/>
            <a:ext cx="10612016" cy="1325563"/>
          </a:xfrm>
        </p:spPr>
        <p:txBody>
          <a:bodyPr>
            <a:normAutofit/>
          </a:bodyPr>
          <a:lstStyle/>
          <a:p>
            <a:r>
              <a:rPr lang="en-US" sz="3600">
                <a:latin typeface="Girl Scout Text Book"/>
              </a:rPr>
              <a:t>Cookie Booths: Council-secured Partners</a:t>
            </a:r>
          </a:p>
        </p:txBody>
      </p:sp>
      <p:pic>
        <p:nvPicPr>
          <p:cNvPr id="14" name="Picture Placeholder 13" descr="Logo, icon&#10;&#10;Description automatically generated">
            <a:extLst>
              <a:ext uri="{FF2B5EF4-FFF2-40B4-BE49-F238E27FC236}">
                <a16:creationId xmlns:a16="http://schemas.microsoft.com/office/drawing/2014/main" id="{F5305EFC-3DA4-4161-84E1-6233D84E9E3A}"/>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l="9192" r="9192"/>
          <a:stretch/>
        </p:blipFill>
        <p:spPr>
          <a:xfrm>
            <a:off x="9513006" y="1883922"/>
            <a:ext cx="1121749" cy="1674588"/>
          </a:xfrm>
        </p:spPr>
      </p:pic>
      <p:pic>
        <p:nvPicPr>
          <p:cNvPr id="8" name="Picture 7" descr="A picture containing text, clipart&#10;&#10;Description automatically generated">
            <a:extLst>
              <a:ext uri="{FF2B5EF4-FFF2-40B4-BE49-F238E27FC236}">
                <a16:creationId xmlns:a16="http://schemas.microsoft.com/office/drawing/2014/main" id="{34AAAA7D-2711-4574-9281-DDA722EE240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42109" y="1625841"/>
            <a:ext cx="4171950" cy="1095375"/>
          </a:xfrm>
          <a:prstGeom prst="rect">
            <a:avLst/>
          </a:prstGeom>
        </p:spPr>
      </p:pic>
      <p:pic>
        <p:nvPicPr>
          <p:cNvPr id="26" name="Picture 25" descr="Shape, logo&#10;&#10;Description automatically generated">
            <a:extLst>
              <a:ext uri="{FF2B5EF4-FFF2-40B4-BE49-F238E27FC236}">
                <a16:creationId xmlns:a16="http://schemas.microsoft.com/office/drawing/2014/main" id="{3E384298-708E-4751-B16D-77EB4F0B1E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059" y="4214645"/>
            <a:ext cx="3156836" cy="1769722"/>
          </a:xfrm>
          <a:prstGeom prst="rect">
            <a:avLst/>
          </a:prstGeom>
        </p:spPr>
      </p:pic>
      <p:pic>
        <p:nvPicPr>
          <p:cNvPr id="4098" name="Picture 2" descr="Sam's Club Logo and symbol, meaning, history, PNG">
            <a:extLst>
              <a:ext uri="{FF2B5EF4-FFF2-40B4-BE49-F238E27FC236}">
                <a16:creationId xmlns:a16="http://schemas.microsoft.com/office/drawing/2014/main" id="{92D44E1B-DD92-4508-B1FE-8C0B9DFED16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95" t="20842" r="18920" b="16743"/>
          <a:stretch/>
        </p:blipFill>
        <p:spPr bwMode="auto">
          <a:xfrm>
            <a:off x="4507252" y="2885389"/>
            <a:ext cx="2306273" cy="1087222"/>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2" descr="Logo">
            <a:extLst>
              <a:ext uri="{FF2B5EF4-FFF2-40B4-BE49-F238E27FC236}">
                <a16:creationId xmlns:a16="http://schemas.microsoft.com/office/drawing/2014/main" id="{373D1241-56BC-8C12-27D1-D9108A2F3D6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About Us | Cub">
            <a:extLst>
              <a:ext uri="{FF2B5EF4-FFF2-40B4-BE49-F238E27FC236}">
                <a16:creationId xmlns:a16="http://schemas.microsoft.com/office/drawing/2014/main" id="{F87047B5-19C8-258B-CFA7-C1498B7599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1061" y="1611510"/>
            <a:ext cx="2402800" cy="240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innesota Wild Logo PNG Vector (SVG) Free Download">
            <a:extLst>
              <a:ext uri="{FF2B5EF4-FFF2-40B4-BE49-F238E27FC236}">
                <a16:creationId xmlns:a16="http://schemas.microsoft.com/office/drawing/2014/main" id="{B37D630C-1C31-43DF-CB1D-A5CA3EE558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74600" y="4483320"/>
            <a:ext cx="1680200" cy="16802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ED0D1D9-392A-71CA-DF50-8B72C7BACFA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1105" y="4142141"/>
            <a:ext cx="2208698" cy="220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3201933"/>
      </p:ext>
    </p:extLst>
  </p:cSld>
  <p:clrMapOvr>
    <a:masterClrMapping/>
  </p:clrMapOvr>
  <mc:AlternateContent xmlns:mc="http://schemas.openxmlformats.org/markup-compatibility/2006" xmlns:p14="http://schemas.microsoft.com/office/powerpoint/2010/main">
    <mc:Choice Requires="p14">
      <p:transition spd="slow" p14:dur="2000" advTm="42873"/>
    </mc:Choice>
    <mc:Fallback xmlns="">
      <p:transition spd="slow" advTm="4287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DFA86-827C-4E11-A739-E3F54F7B70B2}"/>
              </a:ext>
            </a:extLst>
          </p:cNvPr>
          <p:cNvSpPr>
            <a:spLocks noGrp="1"/>
          </p:cNvSpPr>
          <p:nvPr>
            <p:ph type="title"/>
          </p:nvPr>
        </p:nvSpPr>
        <p:spPr>
          <a:xfrm>
            <a:off x="1041400" y="435676"/>
            <a:ext cx="11049000" cy="1325563"/>
          </a:xfrm>
        </p:spPr>
        <p:txBody>
          <a:bodyPr>
            <a:normAutofit fontScale="90000"/>
          </a:bodyPr>
          <a:lstStyle/>
          <a:p>
            <a:r>
              <a:rPr lang="en-US" sz="3600"/>
              <a:t>Cookie Booth Sign-up Calendar: </a:t>
            </a:r>
            <a:r>
              <a:rPr lang="en-US" sz="3600" b="0">
                <a:effectLst/>
              </a:rPr>
              <a:t>Council-Secured Booths</a:t>
            </a:r>
            <a:br>
              <a:rPr lang="en-US" sz="4000" b="0">
                <a:effectLst/>
                <a:latin typeface="Girl Scout Display Light"/>
              </a:rPr>
            </a:br>
            <a:endParaRPr lang="en-US">
              <a:latin typeface="Girl Scout Text Book"/>
            </a:endParaRPr>
          </a:p>
        </p:txBody>
      </p:sp>
      <p:graphicFrame>
        <p:nvGraphicFramePr>
          <p:cNvPr id="4" name="Table 3">
            <a:extLst>
              <a:ext uri="{FF2B5EF4-FFF2-40B4-BE49-F238E27FC236}">
                <a16:creationId xmlns:a16="http://schemas.microsoft.com/office/drawing/2014/main" id="{F83607CA-ACDF-A6FF-4A63-FDE8C0B55E33}"/>
              </a:ext>
            </a:extLst>
          </p:cNvPr>
          <p:cNvGraphicFramePr>
            <a:graphicFrameLocks noGrp="1"/>
          </p:cNvGraphicFramePr>
          <p:nvPr>
            <p:extLst>
              <p:ext uri="{D42A27DB-BD31-4B8C-83A1-F6EECF244321}">
                <p14:modId xmlns:p14="http://schemas.microsoft.com/office/powerpoint/2010/main" val="3938858847"/>
              </p:ext>
            </p:extLst>
          </p:nvPr>
        </p:nvGraphicFramePr>
        <p:xfrm>
          <a:off x="1985677" y="1455444"/>
          <a:ext cx="8756373" cy="4966880"/>
        </p:xfrm>
        <a:graphic>
          <a:graphicData uri="http://schemas.openxmlformats.org/drawingml/2006/table">
            <a:tbl>
              <a:tblPr firstRow="1" bandRow="1">
                <a:tableStyleId>{16D9F66E-5EB9-4882-86FB-DCBF35E3C3E4}</a:tableStyleId>
              </a:tblPr>
              <a:tblGrid>
                <a:gridCol w="4311988">
                  <a:extLst>
                    <a:ext uri="{9D8B030D-6E8A-4147-A177-3AD203B41FA5}">
                      <a16:colId xmlns:a16="http://schemas.microsoft.com/office/drawing/2014/main" val="376441706"/>
                    </a:ext>
                  </a:extLst>
                </a:gridCol>
                <a:gridCol w="4444385">
                  <a:extLst>
                    <a:ext uri="{9D8B030D-6E8A-4147-A177-3AD203B41FA5}">
                      <a16:colId xmlns:a16="http://schemas.microsoft.com/office/drawing/2014/main" val="2892394971"/>
                    </a:ext>
                  </a:extLst>
                </a:gridCol>
              </a:tblGrid>
              <a:tr h="1241720">
                <a:tc>
                  <a:txBody>
                    <a:bodyPr/>
                    <a:lstStyle/>
                    <a:p>
                      <a:r>
                        <a:rPr lang="en-US" sz="2400" b="0">
                          <a:solidFill>
                            <a:schemeClr val="tx1"/>
                          </a:solidFill>
                          <a:latin typeface="Girl Scout Display Light" panose="02020003000000000000" pitchFamily="18" charset="0"/>
                        </a:rPr>
                        <a:t>January 15 – 19 at 11 AM</a:t>
                      </a:r>
                    </a:p>
                  </a:txBody>
                  <a:tcPr/>
                </a:tc>
                <a:tc>
                  <a:txBody>
                    <a:bodyPr/>
                    <a:lstStyle/>
                    <a:p>
                      <a:r>
                        <a:rPr lang="en-US" sz="2400" b="0">
                          <a:solidFill>
                            <a:schemeClr val="tx1"/>
                          </a:solidFill>
                          <a:latin typeface="Girl Scout Display Light" panose="02020003000000000000" pitchFamily="18" charset="0"/>
                        </a:rPr>
                        <a:t>Booth Lottery Selections</a:t>
                      </a:r>
                    </a:p>
                  </a:txBody>
                  <a:tcPr/>
                </a:tc>
                <a:extLst>
                  <a:ext uri="{0D108BD9-81ED-4DB2-BD59-A6C34878D82A}">
                    <a16:rowId xmlns:a16="http://schemas.microsoft.com/office/drawing/2014/main" val="99050067"/>
                  </a:ext>
                </a:extLst>
              </a:tr>
              <a:tr h="1241720">
                <a:tc>
                  <a:txBody>
                    <a:bodyPr/>
                    <a:lstStyle/>
                    <a:p>
                      <a:r>
                        <a:rPr lang="en-US" sz="2400">
                          <a:solidFill>
                            <a:schemeClr val="tx1"/>
                          </a:solidFill>
                          <a:latin typeface="Girl Scout Display Light" panose="02020003000000000000" pitchFamily="18" charset="0"/>
                        </a:rPr>
                        <a:t>January 19 at 12:00 PM</a:t>
                      </a:r>
                    </a:p>
                  </a:txBody>
                  <a:tcPr/>
                </a:tc>
                <a:tc>
                  <a:txBody>
                    <a:bodyPr/>
                    <a:lstStyle/>
                    <a:p>
                      <a:r>
                        <a:rPr lang="en-US" sz="2400">
                          <a:solidFill>
                            <a:schemeClr val="tx1"/>
                          </a:solidFill>
                          <a:latin typeface="Girl Scout Display Light" panose="02020003000000000000" pitchFamily="18" charset="0"/>
                        </a:rPr>
                        <a:t>Booth Lottery Runs</a:t>
                      </a:r>
                    </a:p>
                  </a:txBody>
                  <a:tcPr/>
                </a:tc>
                <a:extLst>
                  <a:ext uri="{0D108BD9-81ED-4DB2-BD59-A6C34878D82A}">
                    <a16:rowId xmlns:a16="http://schemas.microsoft.com/office/drawing/2014/main" val="2344004278"/>
                  </a:ext>
                </a:extLst>
              </a:tr>
              <a:tr h="1241720">
                <a:tc>
                  <a:txBody>
                    <a:bodyPr/>
                    <a:lstStyle/>
                    <a:p>
                      <a:r>
                        <a:rPr lang="en-US" sz="2400">
                          <a:solidFill>
                            <a:schemeClr val="tx1"/>
                          </a:solidFill>
                          <a:latin typeface="Girl Scout Display Light" panose="02020003000000000000" pitchFamily="18" charset="0"/>
                        </a:rPr>
                        <a:t>January 22, 23, 24, 25, and 31</a:t>
                      </a:r>
                    </a:p>
                  </a:txBody>
                  <a:tcPr/>
                </a:tc>
                <a:tc>
                  <a:txBody>
                    <a:bodyPr/>
                    <a:lstStyle/>
                    <a:p>
                      <a:r>
                        <a:rPr lang="en-US" sz="2400">
                          <a:solidFill>
                            <a:schemeClr val="tx1"/>
                          </a:solidFill>
                          <a:latin typeface="Girl Scout Display Light" panose="02020003000000000000" pitchFamily="18" charset="0"/>
                        </a:rPr>
                        <a:t>First Come, First Served (FCFS) Booth Dates</a:t>
                      </a:r>
                    </a:p>
                  </a:txBody>
                  <a:tcPr/>
                </a:tc>
                <a:extLst>
                  <a:ext uri="{0D108BD9-81ED-4DB2-BD59-A6C34878D82A}">
                    <a16:rowId xmlns:a16="http://schemas.microsoft.com/office/drawing/2014/main" val="2239347383"/>
                  </a:ext>
                </a:extLst>
              </a:tr>
              <a:tr h="1241720">
                <a:tc>
                  <a:txBody>
                    <a:bodyPr/>
                    <a:lstStyle/>
                    <a:p>
                      <a:r>
                        <a:rPr lang="en-US" sz="2400">
                          <a:solidFill>
                            <a:schemeClr val="tx1"/>
                          </a:solidFill>
                          <a:latin typeface="Girl Scout Display Light" panose="02020003000000000000" pitchFamily="18" charset="0"/>
                        </a:rPr>
                        <a:t>February 1</a:t>
                      </a:r>
                    </a:p>
                  </a:txBody>
                  <a:tcPr/>
                </a:tc>
                <a:tc>
                  <a:txBody>
                    <a:bodyPr/>
                    <a:lstStyle/>
                    <a:p>
                      <a:r>
                        <a:rPr lang="en-US" sz="2400">
                          <a:solidFill>
                            <a:schemeClr val="tx1"/>
                          </a:solidFill>
                          <a:latin typeface="Girl Scout Display Light" panose="02020003000000000000" pitchFamily="18" charset="0"/>
                        </a:rPr>
                        <a:t>All Cookie Booths Open</a:t>
                      </a:r>
                    </a:p>
                  </a:txBody>
                  <a:tcPr/>
                </a:tc>
                <a:extLst>
                  <a:ext uri="{0D108BD9-81ED-4DB2-BD59-A6C34878D82A}">
                    <a16:rowId xmlns:a16="http://schemas.microsoft.com/office/drawing/2014/main" val="3363105501"/>
                  </a:ext>
                </a:extLst>
              </a:tr>
            </a:tbl>
          </a:graphicData>
        </a:graphic>
      </p:graphicFrame>
    </p:spTree>
    <p:extLst>
      <p:ext uri="{BB962C8B-B14F-4D97-AF65-F5344CB8AC3E}">
        <p14:creationId xmlns:p14="http://schemas.microsoft.com/office/powerpoint/2010/main" val="3482609650"/>
      </p:ext>
    </p:extLst>
  </p:cSld>
  <p:clrMapOvr>
    <a:masterClrMapping/>
  </p:clrMapOvr>
  <mc:AlternateContent xmlns:mc="http://schemas.openxmlformats.org/markup-compatibility/2006" xmlns:p14="http://schemas.microsoft.com/office/powerpoint/2010/main">
    <mc:Choice Requires="p14">
      <p:transition spd="slow" p14:dur="2000" advTm="109584"/>
    </mc:Choice>
    <mc:Fallback xmlns="">
      <p:transition spd="slow" advTm="109584"/>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21BCC0B-1F7F-C063-E57C-D702DC030A41}"/>
              </a:ext>
            </a:extLst>
          </p:cNvPr>
          <p:cNvSpPr/>
          <p:nvPr/>
        </p:nvSpPr>
        <p:spPr>
          <a:xfrm>
            <a:off x="702234" y="5005293"/>
            <a:ext cx="4258235" cy="128494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FADFA86-827C-4E11-A739-E3F54F7B70B2}"/>
              </a:ext>
            </a:extLst>
          </p:cNvPr>
          <p:cNvSpPr>
            <a:spLocks noGrp="1"/>
          </p:cNvSpPr>
          <p:nvPr>
            <p:ph type="title"/>
          </p:nvPr>
        </p:nvSpPr>
        <p:spPr>
          <a:xfrm>
            <a:off x="1287131" y="211737"/>
            <a:ext cx="8401672" cy="1325563"/>
          </a:xfrm>
        </p:spPr>
        <p:txBody>
          <a:bodyPr>
            <a:normAutofit/>
          </a:bodyPr>
          <a:lstStyle/>
          <a:p>
            <a:r>
              <a:rPr lang="en-US">
                <a:latin typeface="Girl Scout Text Book"/>
              </a:rPr>
              <a:t>Troop-secured Cookie Booth Tips</a:t>
            </a:r>
            <a:br>
              <a:rPr lang="en-US"/>
            </a:br>
            <a:endParaRPr lang="en-US"/>
          </a:p>
        </p:txBody>
      </p:sp>
      <p:sp>
        <p:nvSpPr>
          <p:cNvPr id="17" name="Content Placeholder 2">
            <a:extLst>
              <a:ext uri="{FF2B5EF4-FFF2-40B4-BE49-F238E27FC236}">
                <a16:creationId xmlns:a16="http://schemas.microsoft.com/office/drawing/2014/main" id="{76156E70-1C19-485F-B430-D506F64E4616}"/>
              </a:ext>
            </a:extLst>
          </p:cNvPr>
          <p:cNvSpPr txBox="1">
            <a:spLocks/>
          </p:cNvSpPr>
          <p:nvPr/>
        </p:nvSpPr>
        <p:spPr>
          <a:xfrm>
            <a:off x="5143500" y="1106530"/>
            <a:ext cx="6807200" cy="524394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latin typeface="Girl Scout Display Light" panose="02020003000000000000" pitchFamily="18" charset="0"/>
              </a:rPr>
              <a:t>Submit Troop-secured requests as early as possible (72 hours minimum)</a:t>
            </a:r>
          </a:p>
          <a:p>
            <a:r>
              <a:rPr lang="en-US" sz="2400">
                <a:latin typeface="Girl Scout Display Light" panose="02020003000000000000" pitchFamily="18" charset="0"/>
                <a:cs typeface="Calibri" panose="020F0502020204030204"/>
              </a:rPr>
              <a:t>Two troops accidentally show up for the same timeslot? </a:t>
            </a:r>
          </a:p>
          <a:p>
            <a:r>
              <a:rPr lang="en-US" sz="2400">
                <a:latin typeface="Girl Scout Display Light" panose="02020003000000000000" pitchFamily="18" charset="0"/>
                <a:cs typeface="Calibri" panose="020F0502020204030204"/>
              </a:rPr>
              <a:t>Top reasons a request is declined:</a:t>
            </a:r>
          </a:p>
          <a:p>
            <a:pPr marL="914400" lvl="1" indent="-457200">
              <a:buAutoNum type="arabicPeriod"/>
            </a:pPr>
            <a:r>
              <a:rPr lang="en-US">
                <a:latin typeface="Girl Scout Display Light" panose="02020003000000000000" pitchFamily="18" charset="0"/>
                <a:cs typeface="Calibri" panose="020F0502020204030204"/>
              </a:rPr>
              <a:t>Another troop has already secured that timeslot</a:t>
            </a:r>
          </a:p>
          <a:p>
            <a:pPr marL="914400" lvl="1" indent="-457200">
              <a:buAutoNum type="arabicPeriod"/>
            </a:pPr>
            <a:r>
              <a:rPr lang="en-US">
                <a:latin typeface="Girl Scout Display Light" panose="02020003000000000000" pitchFamily="18" charset="0"/>
                <a:cs typeface="Calibri" panose="020F0502020204030204"/>
              </a:rPr>
              <a:t>Location is too close to another booth</a:t>
            </a:r>
          </a:p>
          <a:p>
            <a:pPr marL="457200" lvl="1" indent="0">
              <a:buNone/>
            </a:pPr>
            <a:endParaRPr lang="en-US">
              <a:latin typeface="Girl Scout Display Light" panose="02020003000000000000" pitchFamily="18" charset="0"/>
              <a:cs typeface="Calibri" panose="020F0502020204030204"/>
            </a:endParaRPr>
          </a:p>
          <a:p>
            <a:pPr marL="457200" lvl="1" indent="0">
              <a:buNone/>
            </a:pPr>
            <a:r>
              <a:rPr lang="en-US">
                <a:latin typeface="Girl Scout Display Light" panose="02020003000000000000" pitchFamily="18" charset="0"/>
                <a:cs typeface="Calibri" panose="020F0502020204030204"/>
              </a:rPr>
              <a:t>We will always give an explanation for </a:t>
            </a:r>
            <a:r>
              <a:rPr lang="en-US" i="1">
                <a:latin typeface="Girl Scout Display Light" panose="02020003000000000000" pitchFamily="18" charset="0"/>
                <a:cs typeface="Calibri" panose="020F0502020204030204"/>
              </a:rPr>
              <a:t>why a booth was declined </a:t>
            </a:r>
            <a:r>
              <a:rPr lang="en-US">
                <a:latin typeface="Girl Scout Display Light" panose="02020003000000000000" pitchFamily="18" charset="0"/>
                <a:cs typeface="Calibri" panose="020F0502020204030204"/>
              </a:rPr>
              <a:t> in the in the approve/decline email</a:t>
            </a:r>
          </a:p>
          <a:p>
            <a:pPr lvl="1">
              <a:buAutoNum type="arabicPeriod"/>
            </a:pPr>
            <a:endParaRPr lang="en-US">
              <a:latin typeface="Girl Scout Text Book" panose="02020003000000000000" pitchFamily="18" charset="0"/>
              <a:cs typeface="Calibri" panose="020F0502020204030204"/>
            </a:endParaRPr>
          </a:p>
          <a:p>
            <a:endParaRPr lang="en-US">
              <a:latin typeface="Girl Scout Text Book" panose="02020003000000000000" pitchFamily="18" charset="0"/>
              <a:cs typeface="Calibri" panose="020F0502020204030204"/>
            </a:endParaRPr>
          </a:p>
          <a:p>
            <a:pPr marL="457200" indent="-457200"/>
            <a:endParaRPr lang="en-US">
              <a:latin typeface="Calibri" panose="020F0502020204030204"/>
              <a:cs typeface="Calibri" panose="020F0502020204030204"/>
            </a:endParaRPr>
          </a:p>
        </p:txBody>
      </p:sp>
      <p:sp>
        <p:nvSpPr>
          <p:cNvPr id="4" name="Title 1">
            <a:extLst>
              <a:ext uri="{FF2B5EF4-FFF2-40B4-BE49-F238E27FC236}">
                <a16:creationId xmlns:a16="http://schemas.microsoft.com/office/drawing/2014/main" id="{7DF160F3-CD51-D4F5-E195-B1DF42CA7F7B}"/>
              </a:ext>
            </a:extLst>
          </p:cNvPr>
          <p:cNvSpPr txBox="1">
            <a:spLocks/>
          </p:cNvSpPr>
          <p:nvPr/>
        </p:nvSpPr>
        <p:spPr>
          <a:xfrm>
            <a:off x="709109" y="5016646"/>
            <a:ext cx="4238313" cy="1282431"/>
          </a:xfrm>
          <a:prstGeom prst="rect">
            <a:avLst/>
          </a:prstGeom>
          <a:solidFill>
            <a:srgbClr val="00B0F0"/>
          </a:solidFill>
        </p:spPr>
        <p:txBody>
          <a:bodyPr vert="horz" lIns="91440" tIns="45720" rIns="91440" bIns="45720" rtlCol="0" anchor="ctr">
            <a:normAutofit fontScale="62500" lnSpcReduction="20000"/>
          </a:bodyPr>
          <a:lstStyle>
            <a:lvl1pPr algn="l" defTabSz="914400" rtl="0" eaLnBrk="1" latinLnBrk="0" hangingPunct="1">
              <a:lnSpc>
                <a:spcPct val="90000"/>
              </a:lnSpc>
              <a:spcBef>
                <a:spcPct val="0"/>
              </a:spcBef>
              <a:buNone/>
              <a:defRPr sz="4000" kern="1200">
                <a:solidFill>
                  <a:schemeClr val="tx1"/>
                </a:solidFill>
                <a:latin typeface="Girl Scout Text Book" panose="02020003000000000000" pitchFamily="18" charset="0"/>
                <a:ea typeface="+mj-ea"/>
                <a:cs typeface="+mj-cs"/>
              </a:defRPr>
            </a:lvl1pPr>
          </a:lstStyle>
          <a:p>
            <a:pPr algn="ctr"/>
            <a:r>
              <a:rPr lang="en-US">
                <a:latin typeface="Girl Scout Display Light" panose="02020003000000000000" pitchFamily="18" charset="0"/>
              </a:rPr>
              <a:t>Overcome the "us versus them" mentality. We are all part of the Girl Scout family!</a:t>
            </a:r>
          </a:p>
        </p:txBody>
      </p:sp>
      <p:pic>
        <p:nvPicPr>
          <p:cNvPr id="6" name="Picture 5" descr="A group of hands on top of each other&#10;&#10;Description automatically generated">
            <a:extLst>
              <a:ext uri="{FF2B5EF4-FFF2-40B4-BE49-F238E27FC236}">
                <a16:creationId xmlns:a16="http://schemas.microsoft.com/office/drawing/2014/main" id="{BB45982D-0D0C-1E1E-6DBD-A3A108288D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161" y="1455956"/>
            <a:ext cx="4836339" cy="3225800"/>
          </a:xfrm>
          <a:prstGeom prst="rect">
            <a:avLst/>
          </a:prstGeom>
        </p:spPr>
      </p:pic>
    </p:spTree>
    <p:extLst>
      <p:ext uri="{BB962C8B-B14F-4D97-AF65-F5344CB8AC3E}">
        <p14:creationId xmlns:p14="http://schemas.microsoft.com/office/powerpoint/2010/main" val="1393727383"/>
      </p:ext>
    </p:extLst>
  </p:cSld>
  <p:clrMapOvr>
    <a:masterClrMapping/>
  </p:clrMapOvr>
  <mc:AlternateContent xmlns:mc="http://schemas.openxmlformats.org/markup-compatibility/2006" xmlns:p14="http://schemas.microsoft.com/office/powerpoint/2010/main">
    <mc:Choice Requires="p14">
      <p:transition spd="slow" p14:dur="2000" advTm="113810"/>
    </mc:Choice>
    <mc:Fallback xmlns="">
      <p:transition spd="slow" advTm="11381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ADFA86-827C-4E11-A739-E3F54F7B70B2}"/>
              </a:ext>
            </a:extLst>
          </p:cNvPr>
          <p:cNvSpPr>
            <a:spLocks noGrp="1"/>
          </p:cNvSpPr>
          <p:nvPr>
            <p:ph type="title"/>
          </p:nvPr>
        </p:nvSpPr>
        <p:spPr>
          <a:xfrm>
            <a:off x="1162050" y="97170"/>
            <a:ext cx="8909050" cy="1325563"/>
          </a:xfrm>
        </p:spPr>
        <p:txBody>
          <a:bodyPr>
            <a:normAutofit/>
          </a:bodyPr>
          <a:lstStyle/>
          <a:p>
            <a:r>
              <a:rPr lang="en-US">
                <a:latin typeface="Girl Scout Text Book"/>
              </a:rPr>
              <a:t>Troop-secured Booth Ideas</a:t>
            </a:r>
            <a:endParaRPr lang="en-US"/>
          </a:p>
        </p:txBody>
      </p:sp>
      <p:sp>
        <p:nvSpPr>
          <p:cNvPr id="17" name="Content Placeholder 2">
            <a:extLst>
              <a:ext uri="{FF2B5EF4-FFF2-40B4-BE49-F238E27FC236}">
                <a16:creationId xmlns:a16="http://schemas.microsoft.com/office/drawing/2014/main" id="{76156E70-1C19-485F-B430-D506F64E4616}"/>
              </a:ext>
            </a:extLst>
          </p:cNvPr>
          <p:cNvSpPr txBox="1">
            <a:spLocks/>
          </p:cNvSpPr>
          <p:nvPr/>
        </p:nvSpPr>
        <p:spPr>
          <a:xfrm>
            <a:off x="5422900" y="1435100"/>
            <a:ext cx="6449753" cy="4063093"/>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r>
              <a:rPr lang="en-US">
                <a:latin typeface="Girl Scout Display Light" panose="02020003000000000000" pitchFamily="18" charset="0"/>
              </a:rPr>
              <a:t>Drive-thru booths</a:t>
            </a:r>
          </a:p>
          <a:p>
            <a:pPr marL="457200" indent="-457200"/>
            <a:r>
              <a:rPr lang="en-US">
                <a:latin typeface="Girl Scout Display Light" panose="02020003000000000000" pitchFamily="18" charset="0"/>
              </a:rPr>
              <a:t>Family–friendly Craft breweries</a:t>
            </a:r>
          </a:p>
          <a:p>
            <a:pPr marL="457200" indent="-457200"/>
            <a:r>
              <a:rPr lang="en-US">
                <a:latin typeface="Girl Scout Display Light" panose="02020003000000000000" pitchFamily="18" charset="0"/>
              </a:rPr>
              <a:t>Convenience stores</a:t>
            </a:r>
          </a:p>
          <a:p>
            <a:pPr marL="457200" indent="-457200"/>
            <a:r>
              <a:rPr lang="en-US">
                <a:latin typeface="Girl Scout Display Light" panose="02020003000000000000" pitchFamily="18" charset="0"/>
              </a:rPr>
              <a:t>Car dealerships</a:t>
            </a:r>
          </a:p>
          <a:p>
            <a:pPr marL="457200" indent="-457200"/>
            <a:r>
              <a:rPr lang="en-US">
                <a:latin typeface="Girl Scout Display Light" panose="02020003000000000000" pitchFamily="18" charset="0"/>
              </a:rPr>
              <a:t>Places of worship</a:t>
            </a:r>
          </a:p>
          <a:p>
            <a:pPr marL="457200" indent="-457200"/>
            <a:r>
              <a:rPr lang="en-US">
                <a:latin typeface="Girl Scout Display Light" panose="02020003000000000000" pitchFamily="18" charset="0"/>
              </a:rPr>
              <a:t>Cookie Stands</a:t>
            </a:r>
          </a:p>
          <a:p>
            <a:pPr marL="0" indent="0">
              <a:buNone/>
            </a:pPr>
            <a:endParaRPr lang="en-US">
              <a:latin typeface="Girl Scout Text Book" panose="02020003000000000000" pitchFamily="18" charset="0"/>
            </a:endParaRPr>
          </a:p>
          <a:p>
            <a:pPr marL="0" indent="0">
              <a:buNone/>
            </a:pPr>
            <a:endParaRPr lang="en-US">
              <a:latin typeface="Girl Scout Text Book" panose="02020003000000000000" pitchFamily="18" charset="0"/>
            </a:endParaRPr>
          </a:p>
          <a:p>
            <a:pPr marL="457200" indent="-457200"/>
            <a:endParaRPr lang="en-US"/>
          </a:p>
        </p:txBody>
      </p:sp>
      <p:sp>
        <p:nvSpPr>
          <p:cNvPr id="9" name="TextBox 8">
            <a:extLst>
              <a:ext uri="{FF2B5EF4-FFF2-40B4-BE49-F238E27FC236}">
                <a16:creationId xmlns:a16="http://schemas.microsoft.com/office/drawing/2014/main" id="{F50D7743-DF2A-7086-6CAC-8CE13702FE70}"/>
              </a:ext>
            </a:extLst>
          </p:cNvPr>
          <p:cNvSpPr txBox="1"/>
          <p:nvPr/>
        </p:nvSpPr>
        <p:spPr>
          <a:xfrm>
            <a:off x="748393" y="5728607"/>
            <a:ext cx="1100273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irl Scout Display Light"/>
                <a:ea typeface="Calibri"/>
                <a:cs typeface="Calibri"/>
              </a:rPr>
              <a:t>Review two updated lists on </a:t>
            </a:r>
            <a:r>
              <a:rPr lang="en-US" sz="2800">
                <a:latin typeface="Girl Scout Display Light"/>
                <a:ea typeface="Calibri"/>
                <a:cs typeface="Calibri"/>
                <a:hlinkClick r:id="rId3"/>
              </a:rPr>
              <a:t>Cookie Central</a:t>
            </a:r>
            <a:r>
              <a:rPr lang="en-US" sz="2800">
                <a:latin typeface="Girl Scout Display Light"/>
                <a:ea typeface="Calibri"/>
                <a:cs typeface="Calibri"/>
              </a:rPr>
              <a:t>: </a:t>
            </a:r>
            <a:endParaRPr lang="en-US"/>
          </a:p>
          <a:p>
            <a:pPr algn="ctr"/>
            <a:r>
              <a:rPr lang="en-US" sz="2800">
                <a:latin typeface="Girl Scout Display Light"/>
                <a:ea typeface="Calibri"/>
                <a:cs typeface="Calibri"/>
                <a:hlinkClick r:id="rId4"/>
              </a:rPr>
              <a:t>Do Not Contact </a:t>
            </a:r>
            <a:r>
              <a:rPr lang="en-US" sz="2800">
                <a:latin typeface="Girl Scout Display Light"/>
                <a:ea typeface="Calibri"/>
                <a:cs typeface="Calibri"/>
              </a:rPr>
              <a:t>&amp; </a:t>
            </a:r>
            <a:r>
              <a:rPr lang="en-US" sz="2800">
                <a:latin typeface="Girl Scout Display Light"/>
                <a:ea typeface="Calibri"/>
                <a:cs typeface="Calibri"/>
                <a:hlinkClick r:id="rId5"/>
              </a:rPr>
              <a:t>Newly Available</a:t>
            </a:r>
            <a:endParaRPr lang="en-US" sz="2800">
              <a:latin typeface="Girl Scout Display Light"/>
            </a:endParaRPr>
          </a:p>
        </p:txBody>
      </p:sp>
      <p:pic>
        <p:nvPicPr>
          <p:cNvPr id="6" name="Picture 5" descr="A group of girls holding a sign&#10;&#10;Description automatically generated">
            <a:extLst>
              <a:ext uri="{FF2B5EF4-FFF2-40B4-BE49-F238E27FC236}">
                <a16:creationId xmlns:a16="http://schemas.microsoft.com/office/drawing/2014/main" id="{9CB99029-3FD8-03BE-8D45-C44F839ECD3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800" y="1860096"/>
            <a:ext cx="4817630" cy="3213100"/>
          </a:xfrm>
          <a:prstGeom prst="rect">
            <a:avLst/>
          </a:prstGeom>
        </p:spPr>
      </p:pic>
    </p:spTree>
    <p:extLst>
      <p:ext uri="{BB962C8B-B14F-4D97-AF65-F5344CB8AC3E}">
        <p14:creationId xmlns:p14="http://schemas.microsoft.com/office/powerpoint/2010/main" val="179478284"/>
      </p:ext>
    </p:extLst>
  </p:cSld>
  <p:clrMapOvr>
    <a:masterClrMapping/>
  </p:clrMapOvr>
  <mc:AlternateContent xmlns:mc="http://schemas.openxmlformats.org/markup-compatibility/2006" xmlns:p14="http://schemas.microsoft.com/office/powerpoint/2010/main">
    <mc:Choice Requires="p14">
      <p:transition spd="slow" p14:dur="2000" advTm="81024"/>
    </mc:Choice>
    <mc:Fallback xmlns="">
      <p:transition spd="slow" advTm="81024"/>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A531E-1DC4-4423-AD77-AFF70F8B48EE}"/>
              </a:ext>
            </a:extLst>
          </p:cNvPr>
          <p:cNvSpPr>
            <a:spLocks noGrp="1"/>
          </p:cNvSpPr>
          <p:nvPr>
            <p:ph type="title"/>
          </p:nvPr>
        </p:nvSpPr>
        <p:spPr>
          <a:xfrm>
            <a:off x="304800" y="208085"/>
            <a:ext cx="7886700" cy="1325563"/>
          </a:xfrm>
        </p:spPr>
        <p:txBody>
          <a:bodyPr/>
          <a:lstStyle/>
          <a:p>
            <a:r>
              <a:rPr lang="en-US">
                <a:latin typeface="Girl Scout Text Book"/>
              </a:rPr>
              <a:t>Cookie Booth Resources</a:t>
            </a:r>
          </a:p>
        </p:txBody>
      </p:sp>
      <p:sp>
        <p:nvSpPr>
          <p:cNvPr id="3" name="Content Placeholder 2">
            <a:extLst>
              <a:ext uri="{FF2B5EF4-FFF2-40B4-BE49-F238E27FC236}">
                <a16:creationId xmlns:a16="http://schemas.microsoft.com/office/drawing/2014/main" id="{588EC552-A966-41C0-A6BE-3D508CD21DBA}"/>
              </a:ext>
            </a:extLst>
          </p:cNvPr>
          <p:cNvSpPr>
            <a:spLocks noGrp="1"/>
          </p:cNvSpPr>
          <p:nvPr>
            <p:ph sz="half" idx="2"/>
          </p:nvPr>
        </p:nvSpPr>
        <p:spPr>
          <a:xfrm>
            <a:off x="723900" y="1533648"/>
            <a:ext cx="5372100" cy="5116267"/>
          </a:xfrm>
        </p:spPr>
        <p:txBody>
          <a:bodyPr>
            <a:normAutofit lnSpcReduction="10000"/>
          </a:bodyPr>
          <a:lstStyle/>
          <a:p>
            <a:pPr marL="457200" indent="-457200">
              <a:buFont typeface="Arial" panose="020B0604020202020204" pitchFamily="34" charset="0"/>
              <a:buChar char="•"/>
            </a:pPr>
            <a:r>
              <a:rPr lang="en-US" sz="3000">
                <a:latin typeface="Girl Scout Display Light" panose="02020003000000000000" pitchFamily="18" charset="0"/>
                <a:hlinkClick r:id="rId3"/>
              </a:rPr>
              <a:t>GSUSA Cookie Finder</a:t>
            </a:r>
            <a:endParaRPr lang="en-US" sz="3000">
              <a:latin typeface="Girl Scout Display Light" panose="02020003000000000000" pitchFamily="18" charset="0"/>
            </a:endParaRPr>
          </a:p>
          <a:p>
            <a:pPr marL="457200" indent="-457200">
              <a:buFont typeface="Arial" panose="020B0604020202020204" pitchFamily="34" charset="0"/>
              <a:buChar char="•"/>
            </a:pPr>
            <a:r>
              <a:rPr lang="en-US" sz="3000">
                <a:latin typeface="Girl Scout Display Light" panose="02020003000000000000" pitchFamily="18" charset="0"/>
                <a:hlinkClick r:id="rId4"/>
              </a:rPr>
              <a:t>Cookie Booth Guide</a:t>
            </a:r>
            <a:endParaRPr lang="en-US" sz="3000">
              <a:latin typeface="Girl Scout Display Light" panose="02020003000000000000" pitchFamily="18" charset="0"/>
            </a:endParaRPr>
          </a:p>
          <a:p>
            <a:pPr marL="457200" indent="-457200">
              <a:buFont typeface="Arial" panose="020B0604020202020204" pitchFamily="34" charset="0"/>
              <a:buChar char="•"/>
            </a:pPr>
            <a:r>
              <a:rPr lang="en-US" sz="3000">
                <a:latin typeface="Girl Scout Display Light" panose="02020003000000000000" pitchFamily="18" charset="0"/>
                <a:hlinkClick r:id="rId5"/>
              </a:rPr>
              <a:t>Cookie Central</a:t>
            </a:r>
            <a:r>
              <a:rPr lang="en-US" sz="3000">
                <a:latin typeface="Girl Scout Display Light" panose="02020003000000000000" pitchFamily="18" charset="0"/>
              </a:rPr>
              <a:t>/</a:t>
            </a:r>
            <a:r>
              <a:rPr lang="en-US" sz="3000">
                <a:latin typeface="Girl Scout Display Light" panose="02020003000000000000" pitchFamily="18" charset="0"/>
                <a:hlinkClick r:id="rId6"/>
              </a:rPr>
              <a:t>Smart Cookies</a:t>
            </a:r>
            <a:endParaRPr lang="en-US" sz="3000">
              <a:latin typeface="Girl Scout Display Light" panose="02020003000000000000" pitchFamily="18" charset="0"/>
            </a:endParaRPr>
          </a:p>
          <a:p>
            <a:pPr marL="914400" lvl="1" indent="-457200">
              <a:buFont typeface="Arial" panose="020B0604020202020204" pitchFamily="34" charset="0"/>
              <a:buChar char="•"/>
            </a:pPr>
            <a:r>
              <a:rPr lang="en-US" sz="3000">
                <a:latin typeface="Girl Scout Display Light" panose="02020003000000000000" pitchFamily="18" charset="0"/>
              </a:rPr>
              <a:t>Sales per hour, booth instructions, step-by-step instructions</a:t>
            </a:r>
          </a:p>
          <a:p>
            <a:pPr marL="457200" indent="-457200">
              <a:buFont typeface="Arial" panose="020B0604020202020204" pitchFamily="34" charset="0"/>
              <a:buChar char="•"/>
            </a:pPr>
            <a:r>
              <a:rPr lang="en-US" sz="3000">
                <a:latin typeface="Girl Scout Display Light" panose="02020003000000000000" pitchFamily="18" charset="0"/>
              </a:rPr>
              <a:t>Cookie Chat on Booths</a:t>
            </a:r>
          </a:p>
          <a:p>
            <a:pPr marL="457200" indent="-457200">
              <a:buFont typeface="Arial" panose="020B0604020202020204" pitchFamily="34" charset="0"/>
              <a:buChar char="•"/>
            </a:pPr>
            <a:r>
              <a:rPr lang="en-US" sz="3000">
                <a:latin typeface="Girl Scout Display Light" panose="02020003000000000000" pitchFamily="18" charset="0"/>
              </a:rPr>
              <a:t>Items for sale in the GSRV Retail shop</a:t>
            </a:r>
          </a:p>
          <a:p>
            <a:pPr marL="457200" indent="-457200">
              <a:buFont typeface="Arial" panose="020B0604020202020204" pitchFamily="34" charset="0"/>
              <a:buChar char="•"/>
            </a:pPr>
            <a:endParaRPr lang="en-US"/>
          </a:p>
          <a:p>
            <a:pPr marL="914400" lvl="1" indent="-457200">
              <a:buFont typeface="Arial" panose="020B0604020202020204" pitchFamily="34" charset="0"/>
              <a:buChar char="•"/>
            </a:pPr>
            <a:endParaRPr lang="en-US"/>
          </a:p>
        </p:txBody>
      </p:sp>
      <p:pic>
        <p:nvPicPr>
          <p:cNvPr id="8" name="Picture 7">
            <a:extLst>
              <a:ext uri="{FF2B5EF4-FFF2-40B4-BE49-F238E27FC236}">
                <a16:creationId xmlns:a16="http://schemas.microsoft.com/office/drawing/2014/main" id="{E7B6BB24-34E4-05A2-49EA-361D7F4F84D6}"/>
              </a:ext>
            </a:extLst>
          </p:cNvPr>
          <p:cNvPicPr>
            <a:picLocks noChangeAspect="1"/>
          </p:cNvPicPr>
          <p:nvPr/>
        </p:nvPicPr>
        <p:blipFill>
          <a:blip r:embed="rId7"/>
          <a:stretch>
            <a:fillRect/>
          </a:stretch>
        </p:blipFill>
        <p:spPr>
          <a:xfrm>
            <a:off x="6590170" y="1673635"/>
            <a:ext cx="4167477" cy="3403803"/>
          </a:xfrm>
          <a:prstGeom prst="rect">
            <a:avLst/>
          </a:prstGeom>
        </p:spPr>
      </p:pic>
    </p:spTree>
    <p:extLst>
      <p:ext uri="{BB962C8B-B14F-4D97-AF65-F5344CB8AC3E}">
        <p14:creationId xmlns:p14="http://schemas.microsoft.com/office/powerpoint/2010/main" val="832883486"/>
      </p:ext>
    </p:extLst>
  </p:cSld>
  <p:clrMapOvr>
    <a:masterClrMapping/>
  </p:clrMapOvr>
  <mc:AlternateContent xmlns:mc="http://schemas.openxmlformats.org/markup-compatibility/2006" xmlns:p14="http://schemas.microsoft.com/office/powerpoint/2010/main">
    <mc:Choice Requires="p14">
      <p:transition spd="slow" p14:dur="2000" advTm="46914"/>
    </mc:Choice>
    <mc:Fallback xmlns="">
      <p:transition spd="slow" advTm="46914"/>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417856" y="0"/>
            <a:ext cx="9177890" cy="1657017"/>
          </a:xfrm>
        </p:spPr>
        <p:txBody>
          <a:bodyPr>
            <a:normAutofit/>
          </a:bodyPr>
          <a:lstStyle/>
          <a:p>
            <a:r>
              <a:rPr lang="en-US" sz="3600">
                <a:effectLst/>
                <a:ea typeface="Calibri"/>
                <a:cs typeface="Arial"/>
              </a:rPr>
              <a:t>Cookie Share Donation Program</a:t>
            </a:r>
            <a:br>
              <a:rPr lang="en-US" sz="3600">
                <a:latin typeface="Girl Scout Display Light"/>
              </a:rPr>
            </a:br>
            <a:endParaRPr lang="en-US" sz="3600">
              <a:latin typeface="Girl Scout Display Light"/>
            </a:endParaRPr>
          </a:p>
        </p:txBody>
      </p:sp>
      <p:sp>
        <p:nvSpPr>
          <p:cNvPr id="8" name="Rectangle 1">
            <a:extLst>
              <a:ext uri="{FF2B5EF4-FFF2-40B4-BE49-F238E27FC236}">
                <a16:creationId xmlns:a16="http://schemas.microsoft.com/office/drawing/2014/main" id="{6816ABF4-F2DE-0BEE-0F2F-F3DA1395B3E5}"/>
              </a:ext>
            </a:extLst>
          </p:cNvPr>
          <p:cNvSpPr>
            <a:spLocks noChangeArrowheads="1"/>
          </p:cNvSpPr>
          <p:nvPr/>
        </p:nvSpPr>
        <p:spPr bwMode="auto">
          <a:xfrm>
            <a:off x="2587625" y="1765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9" name="Picture 18" descr="A sticker of a panda bear and a bird&#10;&#10;Description automatically generated">
            <a:extLst>
              <a:ext uri="{FF2B5EF4-FFF2-40B4-BE49-F238E27FC236}">
                <a16:creationId xmlns:a16="http://schemas.microsoft.com/office/drawing/2014/main" id="{E1977FC6-2A46-D8BF-1B4E-6F166F7368A2}"/>
              </a:ext>
            </a:extLst>
          </p:cNvPr>
          <p:cNvPicPr>
            <a:picLocks noChangeAspect="1"/>
          </p:cNvPicPr>
          <p:nvPr/>
        </p:nvPicPr>
        <p:blipFill>
          <a:blip r:embed="rId3"/>
          <a:stretch>
            <a:fillRect/>
          </a:stretch>
        </p:blipFill>
        <p:spPr>
          <a:xfrm>
            <a:off x="232816" y="2209802"/>
            <a:ext cx="2880672" cy="2470510"/>
          </a:xfrm>
          <a:prstGeom prst="rect">
            <a:avLst/>
          </a:prstGeom>
        </p:spPr>
      </p:pic>
      <p:sp>
        <p:nvSpPr>
          <p:cNvPr id="3" name="Content Placeholder 2">
            <a:extLst>
              <a:ext uri="{FF2B5EF4-FFF2-40B4-BE49-F238E27FC236}">
                <a16:creationId xmlns:a16="http://schemas.microsoft.com/office/drawing/2014/main" id="{9541D642-8B88-1EFC-5D23-0FFA6DF8FD7A}"/>
              </a:ext>
            </a:extLst>
          </p:cNvPr>
          <p:cNvSpPr>
            <a:spLocks noGrp="1"/>
          </p:cNvSpPr>
          <p:nvPr>
            <p:ph sz="half" idx="2"/>
          </p:nvPr>
        </p:nvSpPr>
        <p:spPr>
          <a:xfrm>
            <a:off x="3417856" y="1088479"/>
            <a:ext cx="7782426" cy="5035593"/>
          </a:xfrm>
        </p:spPr>
        <p:txBody>
          <a:bodyPr>
            <a:normAutofit lnSpcReduction="10000"/>
          </a:bodyPr>
          <a:lstStyle/>
          <a:p>
            <a:pPr marL="0" indent="0"/>
            <a:r>
              <a:rPr lang="en-US" sz="2600">
                <a:latin typeface="Girl Scout Display Light" panose="02020003000000000000" pitchFamily="18" charset="0"/>
              </a:rPr>
              <a:t>Types of Donations:</a:t>
            </a:r>
          </a:p>
          <a:p>
            <a:pPr marL="457200" indent="-457200">
              <a:buFont typeface="Arial" panose="020B0604020202020204" pitchFamily="34" charset="0"/>
              <a:buChar char="•"/>
            </a:pPr>
            <a:r>
              <a:rPr lang="en-US" sz="2600">
                <a:latin typeface="Girl Scout Display Light" panose="02020003000000000000" pitchFamily="18" charset="0"/>
              </a:rPr>
              <a:t>Virtual Cookie Share (Council Inventory)</a:t>
            </a:r>
          </a:p>
          <a:p>
            <a:pPr marL="457200" indent="-457200">
              <a:buFont typeface="Arial" panose="020B0604020202020204" pitchFamily="34" charset="0"/>
              <a:buChar char="•"/>
            </a:pPr>
            <a:r>
              <a:rPr lang="en-US" sz="2600">
                <a:latin typeface="Girl Scout Display Light" panose="02020003000000000000" pitchFamily="18" charset="0"/>
              </a:rPr>
              <a:t>Tracked Cookie Share (Troop Inventory)</a:t>
            </a:r>
          </a:p>
          <a:p>
            <a:pPr marL="0" indent="0"/>
            <a:endParaRPr lang="en-US" sz="2600">
              <a:latin typeface="Girl Scout Display Light" panose="02020003000000000000" pitchFamily="18" charset="0"/>
            </a:endParaRPr>
          </a:p>
          <a:p>
            <a:pPr marL="0" indent="0"/>
            <a:r>
              <a:rPr lang="en-US" sz="2600">
                <a:latin typeface="Girl Scout Display Light" panose="02020003000000000000" pitchFamily="18" charset="0"/>
              </a:rPr>
              <a:t>Donations come from:</a:t>
            </a:r>
          </a:p>
          <a:p>
            <a:pPr marL="457200" indent="-457200">
              <a:buFont typeface="Arial" panose="020B0604020202020204" pitchFamily="34" charset="0"/>
              <a:buChar char="•"/>
            </a:pPr>
            <a:r>
              <a:rPr lang="en-US" sz="2600">
                <a:latin typeface="Girl Scout Display Light" panose="02020003000000000000" pitchFamily="18" charset="0"/>
              </a:rPr>
              <a:t>Shipped Cookies</a:t>
            </a:r>
          </a:p>
          <a:p>
            <a:pPr marL="457200" indent="-457200">
              <a:buFont typeface="Arial" panose="020B0604020202020204" pitchFamily="34" charset="0"/>
              <a:buChar char="•"/>
            </a:pPr>
            <a:r>
              <a:rPr lang="en-US" sz="2600">
                <a:latin typeface="Girl Scout Display Light" panose="02020003000000000000" pitchFamily="18" charset="0"/>
              </a:rPr>
              <a:t>Booth Pick Up</a:t>
            </a:r>
          </a:p>
          <a:p>
            <a:pPr marL="457200" indent="-457200">
              <a:buFont typeface="Arial" panose="020B0604020202020204" pitchFamily="34" charset="0"/>
              <a:buChar char="•"/>
            </a:pPr>
            <a:r>
              <a:rPr lang="en-US" sz="2600">
                <a:latin typeface="Girl Scout Display Light" panose="02020003000000000000" pitchFamily="18" charset="0"/>
              </a:rPr>
              <a:t>Girl Scout Delivery</a:t>
            </a:r>
          </a:p>
          <a:p>
            <a:pPr marL="457200" indent="-457200">
              <a:buFont typeface="Arial" panose="020B0604020202020204" pitchFamily="34" charset="0"/>
              <a:buChar char="•"/>
            </a:pPr>
            <a:r>
              <a:rPr lang="en-US" sz="2600">
                <a:latin typeface="Girl Scout Display Light" panose="02020003000000000000" pitchFamily="18" charset="0"/>
              </a:rPr>
              <a:t>Cookies In Hand</a:t>
            </a:r>
          </a:p>
          <a:p>
            <a:pPr marL="457200" indent="-457200">
              <a:buFont typeface="Arial" panose="020B0604020202020204" pitchFamily="34" charset="0"/>
              <a:buChar char="•"/>
            </a:pPr>
            <a:r>
              <a:rPr lang="en-US" sz="2600">
                <a:latin typeface="Girl Scout Display Light" panose="02020003000000000000" pitchFamily="18" charset="0"/>
              </a:rPr>
              <a:t>Cookie Booths</a:t>
            </a:r>
          </a:p>
          <a:p>
            <a:pPr marL="0" indent="0"/>
            <a:endParaRPr lang="en-US" sz="3000">
              <a:latin typeface="Girl Scout Display Light" panose="02020003000000000000" pitchFamily="18" charset="0"/>
            </a:endParaRPr>
          </a:p>
        </p:txBody>
      </p:sp>
    </p:spTree>
    <p:extLst>
      <p:ext uri="{BB962C8B-B14F-4D97-AF65-F5344CB8AC3E}">
        <p14:creationId xmlns:p14="http://schemas.microsoft.com/office/powerpoint/2010/main" val="2912497390"/>
      </p:ext>
    </p:extLst>
  </p:cSld>
  <p:clrMapOvr>
    <a:masterClrMapping/>
  </p:clrMapOvr>
  <mc:AlternateContent xmlns:mc="http://schemas.openxmlformats.org/markup-compatibility/2006" xmlns:p14="http://schemas.microsoft.com/office/powerpoint/2010/main">
    <mc:Choice Requires="p14">
      <p:transition spd="slow" p14:dur="2000" advTm="90614"/>
    </mc:Choice>
    <mc:Fallback xmlns="">
      <p:transition spd="slow" advTm="9061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TextBox 3">
            <a:extLst>
              <a:ext uri="{FF2B5EF4-FFF2-40B4-BE49-F238E27FC236}">
                <a16:creationId xmlns:a16="http://schemas.microsoft.com/office/drawing/2014/main" id="{26EB69C3-3466-C008-2157-5BBB20495A77}"/>
              </a:ext>
            </a:extLst>
          </p:cNvPr>
          <p:cNvGraphicFramePr/>
          <p:nvPr>
            <p:extLst>
              <p:ext uri="{D42A27DB-BD31-4B8C-83A1-F6EECF244321}">
                <p14:modId xmlns:p14="http://schemas.microsoft.com/office/powerpoint/2010/main" val="1309538009"/>
              </p:ext>
            </p:extLst>
          </p:nvPr>
        </p:nvGraphicFramePr>
        <p:xfrm>
          <a:off x="3411190" y="1433856"/>
          <a:ext cx="8439968" cy="5342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5507" y="108280"/>
            <a:ext cx="9177890" cy="1657017"/>
          </a:xfrm>
        </p:spPr>
        <p:txBody>
          <a:bodyPr>
            <a:normAutofit/>
          </a:bodyPr>
          <a:lstStyle/>
          <a:p>
            <a:r>
              <a:rPr lang="en-US" sz="2800">
                <a:effectLst/>
                <a:ea typeface="Calibri"/>
                <a:cs typeface="Arial"/>
              </a:rPr>
              <a:t>Cookie Share Donation Program &amp; Council vs. Troop Inventory</a:t>
            </a:r>
            <a:br>
              <a:rPr lang="en-US" sz="2800">
                <a:latin typeface="Girl Scout Display Light"/>
              </a:rPr>
            </a:br>
            <a:endParaRPr lang="en-US" sz="2800">
              <a:latin typeface="Girl Scout Display Light"/>
            </a:endParaRPr>
          </a:p>
        </p:txBody>
      </p:sp>
      <p:sp>
        <p:nvSpPr>
          <p:cNvPr id="8" name="Rectangle 1">
            <a:extLst>
              <a:ext uri="{FF2B5EF4-FFF2-40B4-BE49-F238E27FC236}">
                <a16:creationId xmlns:a16="http://schemas.microsoft.com/office/drawing/2014/main" id="{6816ABF4-F2DE-0BEE-0F2F-F3DA1395B3E5}"/>
              </a:ext>
            </a:extLst>
          </p:cNvPr>
          <p:cNvSpPr>
            <a:spLocks noChangeArrowheads="1"/>
          </p:cNvSpPr>
          <p:nvPr/>
        </p:nvSpPr>
        <p:spPr bwMode="auto">
          <a:xfrm>
            <a:off x="2587625" y="17653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9" name="Picture 18" descr="A sticker of a panda bear and a bird&#10;&#10;Description automatically generated">
            <a:extLst>
              <a:ext uri="{FF2B5EF4-FFF2-40B4-BE49-F238E27FC236}">
                <a16:creationId xmlns:a16="http://schemas.microsoft.com/office/drawing/2014/main" id="{E1977FC6-2A46-D8BF-1B4E-6F166F7368A2}"/>
              </a:ext>
            </a:extLst>
          </p:cNvPr>
          <p:cNvPicPr>
            <a:picLocks noChangeAspect="1"/>
          </p:cNvPicPr>
          <p:nvPr/>
        </p:nvPicPr>
        <p:blipFill>
          <a:blip r:embed="rId8"/>
          <a:stretch>
            <a:fillRect/>
          </a:stretch>
        </p:blipFill>
        <p:spPr>
          <a:xfrm>
            <a:off x="232816" y="2209802"/>
            <a:ext cx="2880672" cy="2470510"/>
          </a:xfrm>
          <a:prstGeom prst="rect">
            <a:avLst/>
          </a:prstGeom>
        </p:spPr>
      </p:pic>
      <p:sp>
        <p:nvSpPr>
          <p:cNvPr id="112" name="TextBox 111">
            <a:extLst>
              <a:ext uri="{FF2B5EF4-FFF2-40B4-BE49-F238E27FC236}">
                <a16:creationId xmlns:a16="http://schemas.microsoft.com/office/drawing/2014/main" id="{84344A7F-2C0E-293E-3861-9F75DE40A6B5}"/>
              </a:ext>
            </a:extLst>
          </p:cNvPr>
          <p:cNvSpPr txBox="1"/>
          <p:nvPr/>
        </p:nvSpPr>
        <p:spPr>
          <a:xfrm>
            <a:off x="3515033" y="4104967"/>
            <a:ext cx="5164393" cy="707886"/>
          </a:xfrm>
          <a:prstGeom prst="rect">
            <a:avLst/>
          </a:prstGeom>
          <a:solidFill>
            <a:schemeClr val="accent6">
              <a:lumMod val="20000"/>
              <a:lumOff val="80000"/>
            </a:schemeClr>
          </a:solidFill>
          <a:ln>
            <a:solidFill>
              <a:schemeClr val="accent6"/>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a:latin typeface="Girl Scout Display Light"/>
                <a:ea typeface="Calibri"/>
                <a:cs typeface="Calibri"/>
              </a:rPr>
              <a:t>View </a:t>
            </a:r>
            <a:r>
              <a:rPr lang="en-US" sz="2000">
                <a:latin typeface="Girl Scout Display Light"/>
                <a:ea typeface="Calibri"/>
                <a:cs typeface="Calibri"/>
                <a:hlinkClick r:id="rId9"/>
              </a:rPr>
              <a:t>Managing Cookie Donations in Smart Cookies</a:t>
            </a:r>
            <a:r>
              <a:rPr lang="en-US" sz="2000">
                <a:latin typeface="Girl Scout Display Light"/>
                <a:ea typeface="Calibri"/>
                <a:cs typeface="Calibri"/>
              </a:rPr>
              <a:t> tip-sheet</a:t>
            </a:r>
            <a:endParaRPr lang="en-US" sz="2000">
              <a:latin typeface="Girl Scout Display Light"/>
            </a:endParaRPr>
          </a:p>
        </p:txBody>
      </p:sp>
      <p:cxnSp>
        <p:nvCxnSpPr>
          <p:cNvPr id="122" name="Straight Arrow Connector 121">
            <a:extLst>
              <a:ext uri="{FF2B5EF4-FFF2-40B4-BE49-F238E27FC236}">
                <a16:creationId xmlns:a16="http://schemas.microsoft.com/office/drawing/2014/main" id="{378C51B8-8045-0967-F7B0-52EF8D72A7A3}"/>
              </a:ext>
            </a:extLst>
          </p:cNvPr>
          <p:cNvCxnSpPr/>
          <p:nvPr/>
        </p:nvCxnSpPr>
        <p:spPr>
          <a:xfrm>
            <a:off x="4571999" y="3220064"/>
            <a:ext cx="8849" cy="884903"/>
          </a:xfrm>
          <a:prstGeom prst="straightConnector1">
            <a:avLst/>
          </a:prstGeom>
        </p:spPr>
        <p:style>
          <a:lnRef idx="1">
            <a:schemeClr val="accent6"/>
          </a:lnRef>
          <a:fillRef idx="0">
            <a:schemeClr val="accent6"/>
          </a:fillRef>
          <a:effectRef idx="0">
            <a:schemeClr val="accent6"/>
          </a:effectRef>
          <a:fontRef idx="minor">
            <a:schemeClr val="tx1"/>
          </a:fontRef>
        </p:style>
      </p:cxnSp>
      <p:cxnSp>
        <p:nvCxnSpPr>
          <p:cNvPr id="123" name="Straight Arrow Connector 122">
            <a:extLst>
              <a:ext uri="{FF2B5EF4-FFF2-40B4-BE49-F238E27FC236}">
                <a16:creationId xmlns:a16="http://schemas.microsoft.com/office/drawing/2014/main" id="{9DF12DAD-87F1-185F-646C-2E1D7CC95D2C}"/>
              </a:ext>
            </a:extLst>
          </p:cNvPr>
          <p:cNvCxnSpPr>
            <a:cxnSpLocks/>
          </p:cNvCxnSpPr>
          <p:nvPr/>
        </p:nvCxnSpPr>
        <p:spPr>
          <a:xfrm>
            <a:off x="7472514" y="3220063"/>
            <a:ext cx="8849" cy="884903"/>
          </a:xfrm>
          <a:prstGeom prst="straightConnector1">
            <a:avLst/>
          </a:prstGeom>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092888369"/>
      </p:ext>
    </p:extLst>
  </p:cSld>
  <p:clrMapOvr>
    <a:masterClrMapping/>
  </p:clrMapOvr>
  <mc:AlternateContent xmlns:mc="http://schemas.openxmlformats.org/markup-compatibility/2006" xmlns:p14="http://schemas.microsoft.com/office/powerpoint/2010/main">
    <mc:Choice Requires="p14">
      <p:transition spd="slow" p14:dur="2000" advTm="125049"/>
    </mc:Choice>
    <mc:Fallback xmlns="">
      <p:transition spd="slow" advTm="12504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3EABF-6E5D-6E7D-9062-C4310AC26C28}"/>
              </a:ext>
            </a:extLst>
          </p:cNvPr>
          <p:cNvSpPr>
            <a:spLocks noGrp="1"/>
          </p:cNvSpPr>
          <p:nvPr>
            <p:ph type="title"/>
          </p:nvPr>
        </p:nvSpPr>
        <p:spPr>
          <a:xfrm>
            <a:off x="3378200" y="0"/>
            <a:ext cx="5257800" cy="1325563"/>
          </a:xfrm>
        </p:spPr>
        <p:txBody>
          <a:bodyPr/>
          <a:lstStyle/>
          <a:p>
            <a:r>
              <a:rPr lang="en-US">
                <a:latin typeface="Girl Scout Text Book"/>
              </a:rPr>
              <a:t>Cookie Rewards</a:t>
            </a:r>
          </a:p>
        </p:txBody>
      </p:sp>
      <p:sp>
        <p:nvSpPr>
          <p:cNvPr id="3" name="Content Placeholder 2">
            <a:extLst>
              <a:ext uri="{FF2B5EF4-FFF2-40B4-BE49-F238E27FC236}">
                <a16:creationId xmlns:a16="http://schemas.microsoft.com/office/drawing/2014/main" id="{57FC03AB-B90D-028E-5B45-09A5FB59FB26}"/>
              </a:ext>
            </a:extLst>
          </p:cNvPr>
          <p:cNvSpPr>
            <a:spLocks noGrp="1"/>
          </p:cNvSpPr>
          <p:nvPr>
            <p:ph sz="half" idx="2"/>
          </p:nvPr>
        </p:nvSpPr>
        <p:spPr>
          <a:xfrm>
            <a:off x="3700492" y="1511060"/>
            <a:ext cx="7285008" cy="4531947"/>
          </a:xfrm>
        </p:spPr>
        <p:txBody>
          <a:bodyPr vert="horz" lIns="91440" tIns="45720" rIns="91440" bIns="45720" rtlCol="0" anchor="t">
            <a:normAutofit/>
          </a:bodyPr>
          <a:lstStyle/>
          <a:p>
            <a:pPr marL="457200" indent="-457200">
              <a:buFont typeface="Arial"/>
              <a:buChar char="•"/>
            </a:pPr>
            <a:r>
              <a:rPr lang="en-US" sz="3200">
                <a:latin typeface="Girl Scout Display Light" panose="02020003000000000000" pitchFamily="18" charset="0"/>
              </a:rPr>
              <a:t>New &amp; returning items</a:t>
            </a:r>
          </a:p>
          <a:p>
            <a:pPr marL="457200" indent="-457200">
              <a:buFont typeface="Arial" panose="020B0604020202020204" pitchFamily="34" charset="0"/>
              <a:buChar char="•"/>
            </a:pPr>
            <a:r>
              <a:rPr lang="en-US" sz="3200">
                <a:latin typeface="Girl Scout Display Light" panose="02020003000000000000" pitchFamily="18" charset="0"/>
              </a:rPr>
              <a:t>Cookie Credits &amp; Camp Coupon</a:t>
            </a:r>
          </a:p>
          <a:p>
            <a:pPr marL="457200" indent="-457200">
              <a:buFont typeface="Arial" panose="020B0604020202020204" pitchFamily="34" charset="0"/>
              <a:buChar char="•"/>
            </a:pPr>
            <a:r>
              <a:rPr lang="en-US" sz="3200">
                <a:latin typeface="Girl Scout Display Light" panose="02020003000000000000" pitchFamily="18" charset="0"/>
              </a:rPr>
              <a:t>Troop PGA rewards</a:t>
            </a:r>
          </a:p>
          <a:p>
            <a:pPr marL="457200" indent="-457200">
              <a:buFont typeface="Arial" panose="020B0604020202020204" pitchFamily="34" charset="0"/>
              <a:buChar char="•"/>
            </a:pPr>
            <a:r>
              <a:rPr lang="en-US" sz="3200">
                <a:latin typeface="Girl Scout Display Light" panose="02020003000000000000" pitchFamily="18" charset="0"/>
              </a:rPr>
              <a:t>Full details on </a:t>
            </a:r>
            <a:r>
              <a:rPr lang="en-US" sz="3200">
                <a:latin typeface="Girl Scout Display Light" panose="02020003000000000000" pitchFamily="18" charset="0"/>
                <a:hlinkClick r:id="rId3"/>
              </a:rPr>
              <a:t>Cookie Central</a:t>
            </a:r>
            <a:r>
              <a:rPr lang="en-US" sz="3200">
                <a:latin typeface="Girl Scout Display Light" panose="02020003000000000000" pitchFamily="18" charset="0"/>
              </a:rPr>
              <a:t> &amp; in your cookie materials shipment</a:t>
            </a:r>
          </a:p>
          <a:p>
            <a:endParaRPr lang="en-US"/>
          </a:p>
        </p:txBody>
      </p:sp>
      <p:pic>
        <p:nvPicPr>
          <p:cNvPr id="10" name="Picture 9" descr="A black and white stuffed panda bear&#10;&#10;Description automatically generated">
            <a:extLst>
              <a:ext uri="{FF2B5EF4-FFF2-40B4-BE49-F238E27FC236}">
                <a16:creationId xmlns:a16="http://schemas.microsoft.com/office/drawing/2014/main" id="{A640B2A5-425D-04BB-0DCA-A57E68C8CB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000" y="444500"/>
            <a:ext cx="2898987" cy="2717800"/>
          </a:xfrm>
          <a:prstGeom prst="rect">
            <a:avLst/>
          </a:prstGeom>
        </p:spPr>
      </p:pic>
      <p:pic>
        <p:nvPicPr>
          <p:cNvPr id="20" name="Picture 19" descr="A grey sweatshirt with a panda on it&#10;&#10;Description automatically generated">
            <a:extLst>
              <a:ext uri="{FF2B5EF4-FFF2-40B4-BE49-F238E27FC236}">
                <a16:creationId xmlns:a16="http://schemas.microsoft.com/office/drawing/2014/main" id="{827E1D9A-9021-BA26-01A2-CA0851D7BB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487" y="3302000"/>
            <a:ext cx="2857500" cy="2857500"/>
          </a:xfrm>
          <a:prstGeom prst="rect">
            <a:avLst/>
          </a:prstGeom>
        </p:spPr>
      </p:pic>
    </p:spTree>
    <p:extLst>
      <p:ext uri="{BB962C8B-B14F-4D97-AF65-F5344CB8AC3E}">
        <p14:creationId xmlns:p14="http://schemas.microsoft.com/office/powerpoint/2010/main" val="940371544"/>
      </p:ext>
    </p:extLst>
  </p:cSld>
  <p:clrMapOvr>
    <a:masterClrMapping/>
  </p:clrMapOvr>
  <mc:AlternateContent xmlns:mc="http://schemas.openxmlformats.org/markup-compatibility/2006" xmlns:p14="http://schemas.microsoft.com/office/powerpoint/2010/main">
    <mc:Choice Requires="p14">
      <p:transition spd="slow" p14:dur="2000" advTm="53230"/>
    </mc:Choice>
    <mc:Fallback xmlns="">
      <p:transition spd="slow" advTm="5323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04788-D363-4430-96F9-D3A5556994E9}"/>
              </a:ext>
            </a:extLst>
          </p:cNvPr>
          <p:cNvSpPr>
            <a:spLocks noGrp="1"/>
          </p:cNvSpPr>
          <p:nvPr>
            <p:ph type="title"/>
          </p:nvPr>
        </p:nvSpPr>
        <p:spPr>
          <a:xfrm>
            <a:off x="1152832" y="187152"/>
            <a:ext cx="6547337" cy="1325563"/>
          </a:xfrm>
        </p:spPr>
        <p:txBody>
          <a:bodyPr>
            <a:normAutofit/>
          </a:bodyPr>
          <a:lstStyle/>
          <a:p>
            <a:r>
              <a:rPr lang="en-US" sz="4400"/>
              <a:t>Online Training Series</a:t>
            </a:r>
          </a:p>
        </p:txBody>
      </p:sp>
      <p:sp>
        <p:nvSpPr>
          <p:cNvPr id="3" name="Content Placeholder 2">
            <a:extLst>
              <a:ext uri="{FF2B5EF4-FFF2-40B4-BE49-F238E27FC236}">
                <a16:creationId xmlns:a16="http://schemas.microsoft.com/office/drawing/2014/main" id="{A365711A-565B-4402-9F0C-D005A7BAD6CE}"/>
              </a:ext>
            </a:extLst>
          </p:cNvPr>
          <p:cNvSpPr>
            <a:spLocks noGrp="1"/>
          </p:cNvSpPr>
          <p:nvPr>
            <p:ph idx="1"/>
          </p:nvPr>
        </p:nvSpPr>
        <p:spPr>
          <a:xfrm>
            <a:off x="1152832" y="1797909"/>
            <a:ext cx="9540568" cy="3892062"/>
          </a:xfrm>
        </p:spPr>
        <p:txBody>
          <a:bodyPr vert="horz" lIns="91440" tIns="45720" rIns="91440" bIns="45720" rtlCol="0" anchor="t">
            <a:noAutofit/>
          </a:bodyPr>
          <a:lstStyle/>
          <a:p>
            <a:r>
              <a:rPr lang="en-US" sz="4000" u="sng">
                <a:latin typeface="Girl Scout Display Light" panose="02020003000000000000" pitchFamily="18" charset="0"/>
              </a:rPr>
              <a:t>Five Training Videos</a:t>
            </a:r>
          </a:p>
          <a:p>
            <a:pPr marL="457200" indent="-457200">
              <a:buFont typeface="Arial" panose="020B0604020202020204" pitchFamily="34" charset="0"/>
              <a:buChar char="•"/>
            </a:pPr>
            <a:r>
              <a:rPr lang="en-US" sz="4000">
                <a:latin typeface="Girl Scout Display Light" panose="02020003000000000000" pitchFamily="18" charset="0"/>
              </a:rPr>
              <a:t>Cookie Program Overview</a:t>
            </a:r>
          </a:p>
          <a:p>
            <a:pPr marL="457200" indent="-457200">
              <a:buFont typeface="Arial" panose="020B0604020202020204" pitchFamily="34" charset="0"/>
              <a:buChar char="•"/>
            </a:pPr>
            <a:r>
              <a:rPr lang="en-US" sz="4000">
                <a:solidFill>
                  <a:schemeClr val="accent6"/>
                </a:solidFill>
                <a:latin typeface="Girl Scout Display Light" panose="02020003000000000000" pitchFamily="18" charset="0"/>
              </a:rPr>
              <a:t>Engaging Girls Scouts and Families</a:t>
            </a:r>
          </a:p>
          <a:p>
            <a:pPr marL="457200" indent="-457200">
              <a:buFont typeface="Arial" panose="020B0604020202020204" pitchFamily="34" charset="0"/>
              <a:buChar char="•"/>
            </a:pPr>
            <a:r>
              <a:rPr lang="en-US" sz="4000">
                <a:latin typeface="Girl Scout Display Light" panose="02020003000000000000" pitchFamily="18" charset="0"/>
              </a:rPr>
              <a:t>Managing the Cookies</a:t>
            </a:r>
          </a:p>
          <a:p>
            <a:pPr marL="457200" indent="-457200">
              <a:buFont typeface="Arial" panose="020B0604020202020204" pitchFamily="34" charset="0"/>
              <a:buChar char="•"/>
            </a:pPr>
            <a:r>
              <a:rPr lang="en-US" sz="4000">
                <a:latin typeface="Girl Scout Display Light" panose="02020003000000000000" pitchFamily="18" charset="0"/>
              </a:rPr>
              <a:t>Managing the Cookie Finances</a:t>
            </a:r>
          </a:p>
          <a:p>
            <a:pPr marL="457200" indent="-457200">
              <a:buFont typeface="Arial" panose="020B0604020202020204" pitchFamily="34" charset="0"/>
              <a:buChar char="•"/>
            </a:pPr>
            <a:r>
              <a:rPr lang="en-US" sz="4000">
                <a:latin typeface="Girl Scout Display Light" panose="02020003000000000000" pitchFamily="18" charset="0"/>
              </a:rPr>
              <a:t>Smart Cookies</a:t>
            </a:r>
          </a:p>
        </p:txBody>
      </p:sp>
      <p:sp>
        <p:nvSpPr>
          <p:cNvPr id="6" name="Arrow: Left 5">
            <a:extLst>
              <a:ext uri="{FF2B5EF4-FFF2-40B4-BE49-F238E27FC236}">
                <a16:creationId xmlns:a16="http://schemas.microsoft.com/office/drawing/2014/main" id="{CC8832B4-EF47-4A03-A0A2-C11A3E186C1D}"/>
              </a:ext>
            </a:extLst>
          </p:cNvPr>
          <p:cNvSpPr/>
          <p:nvPr/>
        </p:nvSpPr>
        <p:spPr>
          <a:xfrm>
            <a:off x="9930606" y="3364772"/>
            <a:ext cx="1324769" cy="458545"/>
          </a:xfrm>
          <a:prstGeom prst="leftArrow">
            <a:avLst/>
          </a:prstGeom>
          <a:solidFill>
            <a:srgbClr val="00B4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909937"/>
      </p:ext>
    </p:extLst>
  </p:cSld>
  <p:clrMapOvr>
    <a:masterClrMapping/>
  </p:clrMapOvr>
  <mc:AlternateContent xmlns:mc="http://schemas.openxmlformats.org/markup-compatibility/2006" xmlns:p14="http://schemas.microsoft.com/office/powerpoint/2010/main">
    <mc:Choice Requires="p14">
      <p:transition spd="slow" p14:dur="2000" advTm="9000"/>
    </mc:Choice>
    <mc:Fallback xmlns="">
      <p:transition spd="slow" advTm="9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4D0E0-D05B-4796-8165-F1B829843A38}"/>
              </a:ext>
            </a:extLst>
          </p:cNvPr>
          <p:cNvSpPr>
            <a:spLocks noGrp="1"/>
          </p:cNvSpPr>
          <p:nvPr>
            <p:ph type="title"/>
          </p:nvPr>
        </p:nvSpPr>
        <p:spPr>
          <a:xfrm>
            <a:off x="336885" y="263067"/>
            <a:ext cx="9048306" cy="1325563"/>
          </a:xfrm>
        </p:spPr>
        <p:txBody>
          <a:bodyPr>
            <a:normAutofit/>
          </a:bodyPr>
          <a:lstStyle/>
          <a:p>
            <a:r>
              <a:rPr lang="en-US" sz="3200">
                <a:latin typeface="Girl Scout Text Book"/>
              </a:rPr>
              <a:t>Community or Virtual Cookie Rally Options</a:t>
            </a:r>
          </a:p>
        </p:txBody>
      </p:sp>
      <p:sp>
        <p:nvSpPr>
          <p:cNvPr id="10" name="Content Placeholder 9">
            <a:extLst>
              <a:ext uri="{FF2B5EF4-FFF2-40B4-BE49-F238E27FC236}">
                <a16:creationId xmlns:a16="http://schemas.microsoft.com/office/drawing/2014/main" id="{2E3A4CDA-08C8-424B-B022-09B0D8465F73}"/>
              </a:ext>
            </a:extLst>
          </p:cNvPr>
          <p:cNvSpPr>
            <a:spLocks noGrp="1"/>
          </p:cNvSpPr>
          <p:nvPr>
            <p:ph sz="half" idx="2"/>
          </p:nvPr>
        </p:nvSpPr>
        <p:spPr>
          <a:xfrm>
            <a:off x="519076" y="2075793"/>
            <a:ext cx="6208862" cy="3641968"/>
          </a:xfrm>
        </p:spPr>
        <p:txBody>
          <a:bodyPr vert="horz" lIns="91440" tIns="45720" rIns="91440" bIns="45720" rtlCol="0" anchor="t">
            <a:normAutofit/>
          </a:bodyPr>
          <a:lstStyle/>
          <a:p>
            <a:pPr marL="457200" indent="-457200">
              <a:buFont typeface="Arial" panose="020B0604020202020204" pitchFamily="34" charset="0"/>
              <a:buChar char="•"/>
            </a:pPr>
            <a:r>
              <a:rPr lang="en-US" sz="3600">
                <a:latin typeface="Girl Scout Display Light" panose="02020003000000000000" pitchFamily="18" charset="0"/>
              </a:rPr>
              <a:t>Community-led Cookie Rally</a:t>
            </a:r>
          </a:p>
          <a:p>
            <a:pPr marL="457200" indent="-457200">
              <a:buFont typeface="Arial" panose="020B0604020202020204" pitchFamily="34" charset="0"/>
              <a:buChar char="•"/>
            </a:pPr>
            <a:r>
              <a:rPr lang="en-US" sz="3600">
                <a:latin typeface="Girl Scout Display Light" panose="02020003000000000000" pitchFamily="18" charset="0"/>
              </a:rPr>
              <a:t>ABC Rally Guide</a:t>
            </a:r>
          </a:p>
          <a:p>
            <a:pPr marL="457200" indent="-457200">
              <a:buFont typeface="Arial" panose="020B0604020202020204" pitchFamily="34" charset="0"/>
              <a:buChar char="•"/>
            </a:pPr>
            <a:r>
              <a:rPr lang="en-US" sz="3600">
                <a:latin typeface="Girl Scout Display Light" panose="02020003000000000000" pitchFamily="18" charset="0"/>
              </a:rPr>
              <a:t>Council-wide Virtual Cookie Rally on February 4</a:t>
            </a:r>
          </a:p>
          <a:p>
            <a:endParaRPr lang="en-US"/>
          </a:p>
        </p:txBody>
      </p:sp>
      <p:pic>
        <p:nvPicPr>
          <p:cNvPr id="6" name="Picture 5" descr="A pandas holding signs&#10;&#10;Description automatically generated">
            <a:extLst>
              <a:ext uri="{FF2B5EF4-FFF2-40B4-BE49-F238E27FC236}">
                <a16:creationId xmlns:a16="http://schemas.microsoft.com/office/drawing/2014/main" id="{ABE7D3B3-D057-398C-E056-98CC4603F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7938" y="1804530"/>
            <a:ext cx="5341741" cy="3732670"/>
          </a:xfrm>
          <a:prstGeom prst="rect">
            <a:avLst/>
          </a:prstGeom>
        </p:spPr>
      </p:pic>
    </p:spTree>
    <p:extLst>
      <p:ext uri="{BB962C8B-B14F-4D97-AF65-F5344CB8AC3E}">
        <p14:creationId xmlns:p14="http://schemas.microsoft.com/office/powerpoint/2010/main" val="1429109811"/>
      </p:ext>
    </p:extLst>
  </p:cSld>
  <p:clrMapOvr>
    <a:masterClrMapping/>
  </p:clrMapOvr>
  <mc:AlternateContent xmlns:mc="http://schemas.openxmlformats.org/markup-compatibility/2006" xmlns:p14="http://schemas.microsoft.com/office/powerpoint/2010/main">
    <mc:Choice Requires="p14">
      <p:transition spd="slow" p14:dur="2000" advTm="31287"/>
    </mc:Choice>
    <mc:Fallback xmlns="">
      <p:transition spd="slow" advTm="3128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E584F-B5ED-4F88-98AB-41FB486D2DC5}"/>
              </a:ext>
            </a:extLst>
          </p:cNvPr>
          <p:cNvSpPr>
            <a:spLocks noGrp="1"/>
          </p:cNvSpPr>
          <p:nvPr>
            <p:ph type="title"/>
          </p:nvPr>
        </p:nvSpPr>
        <p:spPr/>
        <p:txBody>
          <a:bodyPr/>
          <a:lstStyle/>
          <a:p>
            <a:r>
              <a:rPr lang="en-US">
                <a:latin typeface="Girl Scout Text Book"/>
              </a:rPr>
              <a:t>NEW: Cookie Seller Spotlight</a:t>
            </a:r>
          </a:p>
        </p:txBody>
      </p:sp>
      <p:sp>
        <p:nvSpPr>
          <p:cNvPr id="3" name="Content Placeholder 2">
            <a:extLst>
              <a:ext uri="{FF2B5EF4-FFF2-40B4-BE49-F238E27FC236}">
                <a16:creationId xmlns:a16="http://schemas.microsoft.com/office/drawing/2014/main" id="{098B6807-FB59-4A54-A879-31F62339DFC6}"/>
              </a:ext>
            </a:extLst>
          </p:cNvPr>
          <p:cNvSpPr>
            <a:spLocks noGrp="1"/>
          </p:cNvSpPr>
          <p:nvPr>
            <p:ph idx="1"/>
          </p:nvPr>
        </p:nvSpPr>
        <p:spPr>
          <a:xfrm>
            <a:off x="977438" y="2710534"/>
            <a:ext cx="10237123" cy="3892062"/>
          </a:xfrm>
        </p:spPr>
        <p:txBody>
          <a:bodyPr vert="horz" lIns="91440" tIns="45720" rIns="91440" bIns="45720" rtlCol="0" anchor="t">
            <a:normAutofit/>
          </a:bodyPr>
          <a:lstStyle/>
          <a:p>
            <a:pPr marL="457200" indent="-457200">
              <a:buFont typeface="Arial" panose="020B0604020202020204" pitchFamily="34" charset="0"/>
              <a:buChar char="•"/>
            </a:pPr>
            <a:r>
              <a:rPr lang="en-US">
                <a:latin typeface="Girl Scout Display Light" panose="02020003000000000000" pitchFamily="18" charset="0"/>
              </a:rPr>
              <a:t>Girl Scouts and troops can submit their unique cookie skills, customer service, marketing materials, or best pro tip to close the sale</a:t>
            </a:r>
          </a:p>
          <a:p>
            <a:pPr marL="457200" indent="-457200">
              <a:buFont typeface="Arial" panose="020B0604020202020204" pitchFamily="34" charset="0"/>
              <a:buChar char="•"/>
            </a:pPr>
            <a:r>
              <a:rPr lang="en-US">
                <a:latin typeface="Girl Scout Display Light" panose="02020003000000000000" pitchFamily="18" charset="0"/>
              </a:rPr>
              <a:t>One winner from Daisy/Brownie/Junior &amp; Cadette/Senior/Ambassador submissions</a:t>
            </a:r>
          </a:p>
          <a:p>
            <a:pPr marL="457200" indent="-457200">
              <a:buFont typeface="Arial" panose="020B0604020202020204" pitchFamily="34" charset="0"/>
              <a:buChar char="•"/>
            </a:pPr>
            <a:r>
              <a:rPr lang="en-US">
                <a:latin typeface="Girl Scout Display Light" panose="02020003000000000000" pitchFamily="18" charset="0"/>
              </a:rPr>
              <a:t>Cookie Spotlight Seller of the Year </a:t>
            </a:r>
          </a:p>
          <a:p>
            <a:pPr marL="914400" lvl="1" indent="-457200">
              <a:buFont typeface="Arial" panose="020B0604020202020204" pitchFamily="34" charset="0"/>
              <a:buChar char="•"/>
            </a:pPr>
            <a:r>
              <a:rPr lang="en-US">
                <a:latin typeface="Girl Scout Display Light"/>
              </a:rPr>
              <a:t>Grand prize: an exclusive Dave and Buster’s experience     </a:t>
            </a:r>
            <a:endParaRPr lang="en-US">
              <a:solidFill>
                <a:srgbClr val="FF0000"/>
              </a:solidFill>
              <a:latin typeface="Girl Scout Display Light"/>
            </a:endParaRPr>
          </a:p>
        </p:txBody>
      </p:sp>
      <p:pic>
        <p:nvPicPr>
          <p:cNvPr id="14" name="Picture 13" descr="A yellow and green sign&#10;&#10;Description automatically generated">
            <a:extLst>
              <a:ext uri="{FF2B5EF4-FFF2-40B4-BE49-F238E27FC236}">
                <a16:creationId xmlns:a16="http://schemas.microsoft.com/office/drawing/2014/main" id="{240A4B25-F711-A3B7-2C15-F596193460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462" y="360546"/>
            <a:ext cx="5902236" cy="1840890"/>
          </a:xfrm>
          <a:prstGeom prst="rect">
            <a:avLst/>
          </a:prstGeom>
        </p:spPr>
      </p:pic>
    </p:spTree>
    <p:extLst>
      <p:ext uri="{BB962C8B-B14F-4D97-AF65-F5344CB8AC3E}">
        <p14:creationId xmlns:p14="http://schemas.microsoft.com/office/powerpoint/2010/main" val="1805192656"/>
      </p:ext>
    </p:extLst>
  </p:cSld>
  <p:clrMapOvr>
    <a:masterClrMapping/>
  </p:clrMapOvr>
  <mc:AlternateContent xmlns:mc="http://schemas.openxmlformats.org/markup-compatibility/2006" xmlns:p14="http://schemas.microsoft.com/office/powerpoint/2010/main">
    <mc:Choice Requires="p14">
      <p:transition spd="slow" p14:dur="2000" advTm="76496"/>
    </mc:Choice>
    <mc:Fallback xmlns="">
      <p:transition spd="slow" advTm="76496"/>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a:extLst>
              <a:ext uri="{FF2B5EF4-FFF2-40B4-BE49-F238E27FC236}">
                <a16:creationId xmlns:a16="http://schemas.microsoft.com/office/drawing/2014/main" id="{FC95F3BA-099B-296C-B873-C6CDA16A39F0}"/>
              </a:ext>
            </a:extLst>
          </p:cNvPr>
          <p:cNvPicPr>
            <a:picLocks noChangeAspect="1"/>
          </p:cNvPicPr>
          <p:nvPr/>
        </p:nvPicPr>
        <p:blipFill rotWithShape="1">
          <a:blip r:embed="rId3">
            <a:extLst>
              <a:ext uri="{28A0092B-C50C-407E-A947-70E740481C1C}">
                <a14:useLocalDpi xmlns:a14="http://schemas.microsoft.com/office/drawing/2010/main" val="0"/>
              </a:ext>
            </a:extLst>
          </a:blip>
          <a:srcRect l="3275" b="64441"/>
          <a:stretch/>
        </p:blipFill>
        <p:spPr>
          <a:xfrm>
            <a:off x="2015413" y="2906582"/>
            <a:ext cx="10501604" cy="3671500"/>
          </a:xfrm>
          <a:prstGeom prst="rect">
            <a:avLst/>
          </a:prstGeom>
        </p:spPr>
      </p:pic>
      <p:sp>
        <p:nvSpPr>
          <p:cNvPr id="2" name="TextBox 1">
            <a:extLst>
              <a:ext uri="{FF2B5EF4-FFF2-40B4-BE49-F238E27FC236}">
                <a16:creationId xmlns:a16="http://schemas.microsoft.com/office/drawing/2014/main" id="{EC99298D-29EE-DD4E-27BE-3D1E6DAC25A0}"/>
              </a:ext>
            </a:extLst>
          </p:cNvPr>
          <p:cNvSpPr txBox="1"/>
          <p:nvPr/>
        </p:nvSpPr>
        <p:spPr>
          <a:xfrm>
            <a:off x="3504422" y="242596"/>
            <a:ext cx="8191500" cy="707886"/>
          </a:xfrm>
          <a:prstGeom prst="rect">
            <a:avLst/>
          </a:prstGeom>
          <a:noFill/>
        </p:spPr>
        <p:txBody>
          <a:bodyPr wrap="square" lIns="91440" tIns="45720" rIns="91440" bIns="45720" rtlCol="0" anchor="t">
            <a:spAutoFit/>
          </a:bodyPr>
          <a:lstStyle/>
          <a:p>
            <a:r>
              <a:rPr lang="en-US" sz="4000">
                <a:latin typeface="Girl Scout Text Book"/>
              </a:rPr>
              <a:t>Cookie Badges &amp; Pins</a:t>
            </a:r>
          </a:p>
        </p:txBody>
      </p:sp>
      <p:sp>
        <p:nvSpPr>
          <p:cNvPr id="3" name="Content Placeholder 2">
            <a:extLst>
              <a:ext uri="{FF2B5EF4-FFF2-40B4-BE49-F238E27FC236}">
                <a16:creationId xmlns:a16="http://schemas.microsoft.com/office/drawing/2014/main" id="{4624F176-E7D3-15D7-C112-2F07282947FC}"/>
              </a:ext>
            </a:extLst>
          </p:cNvPr>
          <p:cNvSpPr>
            <a:spLocks noGrp="1"/>
          </p:cNvSpPr>
          <p:nvPr>
            <p:ph sz="half" idx="2"/>
          </p:nvPr>
        </p:nvSpPr>
        <p:spPr>
          <a:xfrm>
            <a:off x="3607058" y="1133569"/>
            <a:ext cx="7986227" cy="1736734"/>
          </a:xfrm>
        </p:spPr>
        <p:txBody>
          <a:bodyPr vert="horz" lIns="91440" tIns="45720" rIns="91440" bIns="45720" rtlCol="0" anchor="t">
            <a:normAutofit/>
          </a:bodyPr>
          <a:lstStyle/>
          <a:p>
            <a:pPr marL="457200" indent="-457200">
              <a:buFont typeface="Arial"/>
              <a:buChar char="•"/>
            </a:pPr>
            <a:r>
              <a:rPr lang="en-US" sz="3200">
                <a:latin typeface="Girl Scout Display Light"/>
              </a:rPr>
              <a:t>Visit Cookie Central’s For Fun section and the Volunteer Toolkit for more information</a:t>
            </a:r>
            <a:endParaRPr lang="en-US"/>
          </a:p>
        </p:txBody>
      </p:sp>
    </p:spTree>
    <p:extLst>
      <p:ext uri="{BB962C8B-B14F-4D97-AF65-F5344CB8AC3E}">
        <p14:creationId xmlns:p14="http://schemas.microsoft.com/office/powerpoint/2010/main" val="395494738"/>
      </p:ext>
    </p:extLst>
  </p:cSld>
  <p:clrMapOvr>
    <a:masterClrMapping/>
  </p:clrMapOvr>
  <mc:AlternateContent xmlns:mc="http://schemas.openxmlformats.org/markup-compatibility/2006" xmlns:p14="http://schemas.microsoft.com/office/powerpoint/2010/main">
    <mc:Choice Requires="p14">
      <p:transition spd="slow" p14:dur="2000" advTm="48237"/>
    </mc:Choice>
    <mc:Fallback xmlns="">
      <p:transition spd="slow" advTm="4823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FD4A1-D7B5-4CEF-B0CC-116D63CD1944}"/>
              </a:ext>
            </a:extLst>
          </p:cNvPr>
          <p:cNvSpPr>
            <a:spLocks noGrp="1"/>
          </p:cNvSpPr>
          <p:nvPr>
            <p:ph type="title"/>
          </p:nvPr>
        </p:nvSpPr>
        <p:spPr>
          <a:xfrm>
            <a:off x="84991" y="497364"/>
            <a:ext cx="8445552" cy="1325563"/>
          </a:xfrm>
        </p:spPr>
        <p:txBody>
          <a:bodyPr/>
          <a:lstStyle/>
          <a:p>
            <a:pPr algn="l"/>
            <a:r>
              <a:rPr lang="en-US"/>
              <a:t>Online Cookie Policies</a:t>
            </a:r>
          </a:p>
        </p:txBody>
      </p:sp>
      <p:sp>
        <p:nvSpPr>
          <p:cNvPr id="3" name="Subtitle 2">
            <a:extLst>
              <a:ext uri="{FF2B5EF4-FFF2-40B4-BE49-F238E27FC236}">
                <a16:creationId xmlns:a16="http://schemas.microsoft.com/office/drawing/2014/main" id="{919C3DE4-8994-4055-9F10-1BE6E7FE0734}"/>
              </a:ext>
            </a:extLst>
          </p:cNvPr>
          <p:cNvSpPr>
            <a:spLocks noGrp="1"/>
          </p:cNvSpPr>
          <p:nvPr>
            <p:ph idx="1"/>
          </p:nvPr>
        </p:nvSpPr>
        <p:spPr>
          <a:xfrm>
            <a:off x="84990" y="1675230"/>
            <a:ext cx="10887809" cy="4685406"/>
          </a:xfrm>
        </p:spPr>
        <p:txBody>
          <a:bodyPr vert="horz" lIns="91440" tIns="45720" rIns="91440" bIns="45720" rtlCol="0" anchor="t">
            <a:noAutofit/>
          </a:bodyPr>
          <a:lstStyle/>
          <a:p>
            <a:pPr marL="457200" indent="-457200" algn="l">
              <a:buFont typeface="Arial"/>
              <a:buChar char="•"/>
            </a:pPr>
            <a:r>
              <a:rPr lang="en-US">
                <a:latin typeface="Girl Scout Display Light"/>
              </a:rPr>
              <a:t>Policies can be found on </a:t>
            </a:r>
            <a:r>
              <a:rPr lang="en-US">
                <a:latin typeface="Girl Scout Display Light"/>
                <a:hlinkClick r:id="rId3"/>
              </a:rPr>
              <a:t>Cookie Central</a:t>
            </a:r>
            <a:endParaRPr lang="en-US">
              <a:latin typeface="Girl Scout Display Light" panose="02020003000000000000" pitchFamily="18" charset="0"/>
            </a:endParaRPr>
          </a:p>
          <a:p>
            <a:pPr marL="457200" indent="-457200" algn="l">
              <a:buFont typeface="Arial"/>
              <a:buChar char="•"/>
            </a:pPr>
            <a:r>
              <a:rPr lang="en-US">
                <a:latin typeface="Girl Scout Display Light"/>
              </a:rPr>
              <a:t>No changes from 2025</a:t>
            </a:r>
          </a:p>
          <a:p>
            <a:pPr marL="457200" indent="-457200" algn="l">
              <a:buFont typeface="Arial"/>
              <a:buChar char="•"/>
            </a:pPr>
            <a:r>
              <a:rPr lang="en-US">
                <a:latin typeface="Girl Scout Display Light"/>
              </a:rPr>
              <a:t>Cookie digital sales policies remain in place</a:t>
            </a:r>
          </a:p>
          <a:p>
            <a:pPr marL="800100" lvl="1" indent="-342900" algn="l">
              <a:buFont typeface="Arial" panose="020B0604020202020204" pitchFamily="34" charset="0"/>
              <a:buChar char="•"/>
            </a:pPr>
            <a:r>
              <a:rPr lang="en-US" sz="2800">
                <a:latin typeface="Girl Scout Display Light"/>
              </a:rPr>
              <a:t>No Sales on Craigslist, eBay, Facebook Marketplace, or any Garage Sale Sites </a:t>
            </a:r>
          </a:p>
          <a:p>
            <a:pPr marL="800100" lvl="1" indent="-342900" algn="l">
              <a:buFont typeface="Arial" panose="020B0604020202020204" pitchFamily="34" charset="0"/>
              <a:buChar char="•"/>
            </a:pPr>
            <a:r>
              <a:rPr lang="en-US" sz="2800">
                <a:latin typeface="Girl Scout Display Light"/>
              </a:rPr>
              <a:t>Contact River Valleys if you have further questions</a:t>
            </a:r>
          </a:p>
          <a:p>
            <a:pPr marL="342900" indent="-342900" algn="l">
              <a:buFont typeface="Arial" panose="020B0604020202020204" pitchFamily="34" charset="0"/>
              <a:buChar char="•"/>
            </a:pPr>
            <a:endParaRPr lang="en-US" sz="2400"/>
          </a:p>
          <a:p>
            <a:pPr algn="l"/>
            <a:endParaRPr lang="en-US" sz="2400"/>
          </a:p>
        </p:txBody>
      </p:sp>
    </p:spTree>
    <p:extLst>
      <p:ext uri="{BB962C8B-B14F-4D97-AF65-F5344CB8AC3E}">
        <p14:creationId xmlns:p14="http://schemas.microsoft.com/office/powerpoint/2010/main" val="1637462299"/>
      </p:ext>
    </p:extLst>
  </p:cSld>
  <p:clrMapOvr>
    <a:masterClrMapping/>
  </p:clrMapOvr>
  <mc:AlternateContent xmlns:mc="http://schemas.openxmlformats.org/markup-compatibility/2006" xmlns:p14="http://schemas.microsoft.com/office/powerpoint/2010/main">
    <mc:Choice Requires="p14">
      <p:transition spd="slow" p14:dur="2000" advTm="46798"/>
    </mc:Choice>
    <mc:Fallback xmlns="">
      <p:transition spd="slow" advTm="46798"/>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ag with a picture of cookies&#10;&#10;Description automatically generated">
            <a:extLst>
              <a:ext uri="{FF2B5EF4-FFF2-40B4-BE49-F238E27FC236}">
                <a16:creationId xmlns:a16="http://schemas.microsoft.com/office/drawing/2014/main" id="{7DC4FA4C-4794-73FF-4074-2C324BEA37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66125" y="848201"/>
            <a:ext cx="3404152" cy="6009799"/>
          </a:xfrm>
          <a:prstGeom prst="rect">
            <a:avLst/>
          </a:prstGeom>
        </p:spPr>
      </p:pic>
      <p:sp>
        <p:nvSpPr>
          <p:cNvPr id="2" name="Title 1">
            <a:extLst>
              <a:ext uri="{FF2B5EF4-FFF2-40B4-BE49-F238E27FC236}">
                <a16:creationId xmlns:a16="http://schemas.microsoft.com/office/drawing/2014/main" id="{943150FD-E134-43F3-B237-3044F7254E05}"/>
              </a:ext>
            </a:extLst>
          </p:cNvPr>
          <p:cNvSpPr>
            <a:spLocks noGrp="1"/>
          </p:cNvSpPr>
          <p:nvPr>
            <p:ph type="title"/>
          </p:nvPr>
        </p:nvSpPr>
        <p:spPr>
          <a:xfrm>
            <a:off x="1043116" y="263821"/>
            <a:ext cx="9964356" cy="1435099"/>
          </a:xfrm>
        </p:spPr>
        <p:txBody>
          <a:bodyPr>
            <a:normAutofit/>
          </a:bodyPr>
          <a:lstStyle/>
          <a:p>
            <a:pPr algn="ctr"/>
            <a:r>
              <a:rPr lang="en-US">
                <a:latin typeface="Girl Scout Text Book"/>
              </a:rPr>
              <a:t>You’re Invited!</a:t>
            </a:r>
            <a:br>
              <a:rPr lang="en-US">
                <a:latin typeface="Girl Scout Text Book"/>
              </a:rPr>
            </a:br>
            <a:r>
              <a:rPr lang="en-US">
                <a:latin typeface="Girl Scout Text Book"/>
              </a:rPr>
              <a:t>Cookie Retail Open Houses</a:t>
            </a:r>
          </a:p>
        </p:txBody>
      </p:sp>
      <p:sp>
        <p:nvSpPr>
          <p:cNvPr id="3" name="TextBox 2">
            <a:extLst>
              <a:ext uri="{FF2B5EF4-FFF2-40B4-BE49-F238E27FC236}">
                <a16:creationId xmlns:a16="http://schemas.microsoft.com/office/drawing/2014/main" id="{48ACA5D3-E992-E6B4-8FF1-D97A8B604B40}"/>
              </a:ext>
            </a:extLst>
          </p:cNvPr>
          <p:cNvSpPr txBox="1"/>
          <p:nvPr/>
        </p:nvSpPr>
        <p:spPr>
          <a:xfrm>
            <a:off x="5934807" y="3516923"/>
            <a:ext cx="180975" cy="36195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5930916E-BB44-B392-1F0F-F89BEFDEB5F3}"/>
              </a:ext>
            </a:extLst>
          </p:cNvPr>
          <p:cNvSpPr txBox="1"/>
          <p:nvPr/>
        </p:nvSpPr>
        <p:spPr>
          <a:xfrm>
            <a:off x="197762" y="2514272"/>
            <a:ext cx="8529254"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a:latin typeface="Girl Scout Display Light" panose="02020003000000000000" pitchFamily="18" charset="0"/>
                <a:cs typeface="Calibri" panose="020F0502020204030204"/>
              </a:rPr>
              <a:t>Open House Dates:</a:t>
            </a:r>
          </a:p>
          <a:p>
            <a:r>
              <a:rPr lang="en-US" sz="2800">
                <a:latin typeface="Girl Scout Display Light"/>
                <a:cs typeface="Calibri" panose="020F0502020204030204"/>
              </a:rPr>
              <a:t>Brooklyn Center Retail Shop:  Jan. 25, 9am – 1pm</a:t>
            </a:r>
          </a:p>
          <a:p>
            <a:r>
              <a:rPr lang="en-US" sz="2800">
                <a:latin typeface="Girl Scout Display Light"/>
                <a:cs typeface="Calibri" panose="020F0502020204030204"/>
              </a:rPr>
              <a:t>Mankato Retail Shop:                 Jan. 25, 10am – 1pm</a:t>
            </a:r>
          </a:p>
          <a:p>
            <a:r>
              <a:rPr lang="en-US" sz="2800">
                <a:latin typeface="Girl Scout Display Light"/>
                <a:cs typeface="Calibri" panose="020F0502020204030204"/>
              </a:rPr>
              <a:t>St. Paul Retail Shop:                    Feb. 1, 9am - 1pm</a:t>
            </a:r>
          </a:p>
          <a:p>
            <a:r>
              <a:rPr lang="en-US" sz="2800">
                <a:latin typeface="Girl Scout Display Light"/>
                <a:cs typeface="Calibri" panose="020F0502020204030204"/>
              </a:rPr>
              <a:t>Rochester Retail Shop:               Feb. 1, 10am - 1pm</a:t>
            </a:r>
          </a:p>
          <a:p>
            <a:pPr algn="ctr"/>
            <a:endParaRPr lang="en-US" sz="2800">
              <a:latin typeface="Georgia"/>
              <a:cs typeface="Calibri" panose="020F0502020204030204"/>
            </a:endParaRPr>
          </a:p>
        </p:txBody>
      </p:sp>
    </p:spTree>
    <p:extLst>
      <p:ext uri="{BB962C8B-B14F-4D97-AF65-F5344CB8AC3E}">
        <p14:creationId xmlns:p14="http://schemas.microsoft.com/office/powerpoint/2010/main" val="1064350747"/>
      </p:ext>
    </p:extLst>
  </p:cSld>
  <p:clrMapOvr>
    <a:masterClrMapping/>
  </p:clrMapOvr>
  <mc:AlternateContent xmlns:mc="http://schemas.openxmlformats.org/markup-compatibility/2006" xmlns:p14="http://schemas.microsoft.com/office/powerpoint/2010/main">
    <mc:Choice Requires="p14">
      <p:transition spd="slow" p14:dur="2000" advTm="47401"/>
    </mc:Choice>
    <mc:Fallback xmlns="">
      <p:transition spd="slow" advTm="47401"/>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F031D5-6180-4673-82B4-36F8B9A7F1C1}"/>
              </a:ext>
            </a:extLst>
          </p:cNvPr>
          <p:cNvSpPr>
            <a:spLocks noGrp="1"/>
          </p:cNvSpPr>
          <p:nvPr>
            <p:ph type="title"/>
          </p:nvPr>
        </p:nvSpPr>
        <p:spPr>
          <a:xfrm>
            <a:off x="1068091" y="0"/>
            <a:ext cx="6547337" cy="1325563"/>
          </a:xfrm>
        </p:spPr>
        <p:txBody>
          <a:bodyPr/>
          <a:lstStyle/>
          <a:p>
            <a:r>
              <a:rPr lang="en-US">
                <a:latin typeface="Girl Scout Text Book"/>
              </a:rPr>
              <a:t>Key Takeaways</a:t>
            </a:r>
          </a:p>
        </p:txBody>
      </p:sp>
      <p:sp>
        <p:nvSpPr>
          <p:cNvPr id="3" name="Content Placeholder 2">
            <a:extLst>
              <a:ext uri="{FF2B5EF4-FFF2-40B4-BE49-F238E27FC236}">
                <a16:creationId xmlns:a16="http://schemas.microsoft.com/office/drawing/2014/main" id="{8B1B7134-A82C-4BD8-B890-E19E309DAC92}"/>
              </a:ext>
            </a:extLst>
          </p:cNvPr>
          <p:cNvSpPr>
            <a:spLocks noGrp="1"/>
          </p:cNvSpPr>
          <p:nvPr>
            <p:ph idx="1"/>
          </p:nvPr>
        </p:nvSpPr>
        <p:spPr>
          <a:xfrm>
            <a:off x="419101" y="1590005"/>
            <a:ext cx="7043928" cy="4467896"/>
          </a:xfrm>
        </p:spPr>
        <p:txBody>
          <a:bodyPr vert="horz" lIns="91440" tIns="45720" rIns="91440" bIns="45720" rtlCol="0" anchor="t">
            <a:normAutofit fontScale="92500" lnSpcReduction="10000"/>
          </a:bodyPr>
          <a:lstStyle/>
          <a:p>
            <a:pPr marL="457200" indent="-457200">
              <a:buFont typeface="Arial" panose="020B0604020202020204" pitchFamily="34" charset="0"/>
              <a:buChar char="•"/>
            </a:pPr>
            <a:r>
              <a:rPr lang="en-US">
                <a:latin typeface="Girl Scout Display Light"/>
              </a:rPr>
              <a:t>There are many ways to participate, based on comfort level</a:t>
            </a:r>
          </a:p>
          <a:p>
            <a:pPr marL="457200" indent="-457200">
              <a:buFont typeface="Arial" panose="020B0604020202020204" pitchFamily="34" charset="0"/>
              <a:buChar char="•"/>
            </a:pPr>
            <a:r>
              <a:rPr lang="en-US">
                <a:latin typeface="Girl Scout Display Light"/>
              </a:rPr>
              <a:t>Council and Troop-Secured cookie booths, resources, &amp; guidelines</a:t>
            </a:r>
          </a:p>
          <a:p>
            <a:pPr marL="457200" indent="-457200">
              <a:buFont typeface="Arial" panose="020B0604020202020204" pitchFamily="34" charset="0"/>
              <a:buChar char="•"/>
            </a:pPr>
            <a:r>
              <a:rPr lang="en-US">
                <a:latin typeface="Girl Scout Display Light"/>
              </a:rPr>
              <a:t>River Valleys features programs, like our Cookie Share donations, reward program, &amp; patch opportunities for all Girl Scouts</a:t>
            </a:r>
          </a:p>
          <a:p>
            <a:pPr marL="457200" indent="-457200">
              <a:buFont typeface="Arial" panose="020B0604020202020204" pitchFamily="34" charset="0"/>
              <a:buChar char="•"/>
            </a:pPr>
            <a:r>
              <a:rPr lang="en-US">
                <a:latin typeface="Girl Scout Display Light"/>
              </a:rPr>
              <a:t>Virtual Cookie Rally and retail open house events</a:t>
            </a:r>
          </a:p>
          <a:p>
            <a:pPr marL="457200" indent="-457200">
              <a:buFont typeface="Arial" panose="020B0604020202020204" pitchFamily="34" charset="0"/>
              <a:buChar char="•"/>
            </a:pPr>
            <a:r>
              <a:rPr lang="en-US" kern="1200">
                <a:solidFill>
                  <a:srgbClr val="000000"/>
                </a:solidFill>
                <a:effectLst/>
                <a:latin typeface="Girl Scout Display Light" panose="02020003000000000000" pitchFamily="18" charset="0"/>
                <a:ea typeface="+mn-ea"/>
                <a:cs typeface="+mn-cs"/>
              </a:rPr>
              <a:t>Review our Cookie Policies</a:t>
            </a:r>
            <a:endParaRPr lang="en-US">
              <a:latin typeface="Girl Scout Display Light"/>
            </a:endParaRPr>
          </a:p>
        </p:txBody>
      </p:sp>
      <p:pic>
        <p:nvPicPr>
          <p:cNvPr id="6" name="Picture 5" descr="A picture containing cup, indoor, milk&#10;&#10;Description automatically generated">
            <a:extLst>
              <a:ext uri="{FF2B5EF4-FFF2-40B4-BE49-F238E27FC236}">
                <a16:creationId xmlns:a16="http://schemas.microsoft.com/office/drawing/2014/main" id="{FEA396BE-1DFD-403A-9101-95596343FC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15428" y="39486"/>
            <a:ext cx="4576572" cy="6858000"/>
          </a:xfrm>
          <a:prstGeom prst="rect">
            <a:avLst/>
          </a:prstGeom>
        </p:spPr>
      </p:pic>
    </p:spTree>
    <p:extLst>
      <p:ext uri="{BB962C8B-B14F-4D97-AF65-F5344CB8AC3E}">
        <p14:creationId xmlns:p14="http://schemas.microsoft.com/office/powerpoint/2010/main" val="4090497032"/>
      </p:ext>
    </p:extLst>
  </p:cSld>
  <p:clrMapOvr>
    <a:masterClrMapping/>
  </p:clrMapOvr>
  <mc:AlternateContent xmlns:mc="http://schemas.openxmlformats.org/markup-compatibility/2006" xmlns:p14="http://schemas.microsoft.com/office/powerpoint/2010/main">
    <mc:Choice Requires="p14">
      <p:transition spd="slow" p14:dur="2000" advTm="19024"/>
    </mc:Choice>
    <mc:Fallback xmlns="">
      <p:transition spd="slow" advTm="19024"/>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0BA83-B105-9EA0-A6BF-0B6DBB1DB5CE}"/>
              </a:ext>
            </a:extLst>
          </p:cNvPr>
          <p:cNvSpPr>
            <a:spLocks noGrp="1"/>
          </p:cNvSpPr>
          <p:nvPr>
            <p:ph type="ctrTitle"/>
          </p:nvPr>
        </p:nvSpPr>
        <p:spPr>
          <a:xfrm>
            <a:off x="1467556" y="2904948"/>
            <a:ext cx="9144000" cy="1508125"/>
          </a:xfrm>
        </p:spPr>
        <p:txBody>
          <a:bodyPr>
            <a:normAutofit/>
          </a:bodyPr>
          <a:lstStyle/>
          <a:p>
            <a:r>
              <a:rPr lang="en-US" sz="7200">
                <a:latin typeface="Girl Scout Text Book"/>
              </a:rPr>
              <a:t>THANK YOU!</a:t>
            </a:r>
            <a:endParaRPr lang="en-US" sz="7200"/>
          </a:p>
        </p:txBody>
      </p:sp>
      <p:sp>
        <p:nvSpPr>
          <p:cNvPr id="3" name="Subtitle 2">
            <a:extLst>
              <a:ext uri="{FF2B5EF4-FFF2-40B4-BE49-F238E27FC236}">
                <a16:creationId xmlns:a16="http://schemas.microsoft.com/office/drawing/2014/main" id="{ED61C1C0-4C2A-1F40-5FCE-9DCC57FD1D95}"/>
              </a:ext>
            </a:extLst>
          </p:cNvPr>
          <p:cNvSpPr txBox="1">
            <a:spLocks/>
          </p:cNvSpPr>
          <p:nvPr/>
        </p:nvSpPr>
        <p:spPr>
          <a:xfrm>
            <a:off x="2695039" y="4800985"/>
            <a:ext cx="6689034" cy="2057015"/>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Girl Scout Text Book" panose="02020003000000000000" pitchFamily="18"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2800">
                <a:latin typeface="Girl Scout Display Light" panose="02020003000000000000" pitchFamily="18" charset="0"/>
              </a:rPr>
              <a:t>Next Up: Managing the Cookies</a:t>
            </a:r>
          </a:p>
          <a:p>
            <a:pPr marL="342900" indent="-342900" algn="l">
              <a:buFont typeface="Arial" panose="020B0604020202020204" pitchFamily="34" charset="0"/>
              <a:buChar char="•"/>
            </a:pPr>
            <a:endParaRPr lang="en-US"/>
          </a:p>
          <a:p>
            <a:pPr algn="l"/>
            <a:endParaRPr lang="en-US"/>
          </a:p>
        </p:txBody>
      </p:sp>
    </p:spTree>
    <p:extLst>
      <p:ext uri="{BB962C8B-B14F-4D97-AF65-F5344CB8AC3E}">
        <p14:creationId xmlns:p14="http://schemas.microsoft.com/office/powerpoint/2010/main" val="1565976278"/>
      </p:ext>
    </p:extLst>
  </p:cSld>
  <p:clrMapOvr>
    <a:masterClrMapping/>
  </p:clrMapOvr>
  <mc:AlternateContent xmlns:mc="http://schemas.openxmlformats.org/markup-compatibility/2006" xmlns:p14="http://schemas.microsoft.com/office/powerpoint/2010/main">
    <mc:Choice Requires="p14">
      <p:transition spd="slow" p14:dur="2000" advTm="18376"/>
    </mc:Choice>
    <mc:Fallback xmlns="">
      <p:transition spd="slow" advTm="1837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FA4802-9F30-4155-81B0-892FDA7AC7F4}"/>
              </a:ext>
            </a:extLst>
          </p:cNvPr>
          <p:cNvSpPr>
            <a:spLocks noGrp="1"/>
          </p:cNvSpPr>
          <p:nvPr>
            <p:ph type="title"/>
          </p:nvPr>
        </p:nvSpPr>
        <p:spPr>
          <a:xfrm>
            <a:off x="3855354" y="-25027"/>
            <a:ext cx="6740525" cy="1325563"/>
          </a:xfrm>
        </p:spPr>
        <p:txBody>
          <a:bodyPr/>
          <a:lstStyle/>
          <a:p>
            <a:r>
              <a:rPr lang="en-US">
                <a:latin typeface="Girl Scout Text Book"/>
              </a:rPr>
              <a:t>Section Topics</a:t>
            </a:r>
          </a:p>
        </p:txBody>
      </p:sp>
      <p:pic>
        <p:nvPicPr>
          <p:cNvPr id="5" name="Picture Placeholder 7">
            <a:extLst>
              <a:ext uri="{FF2B5EF4-FFF2-40B4-BE49-F238E27FC236}">
                <a16:creationId xmlns:a16="http://schemas.microsoft.com/office/drawing/2014/main" id="{849C8582-A1F6-417F-B60A-6BF434AE2462}"/>
              </a:ext>
            </a:extLst>
          </p:cNvPr>
          <p:cNvPicPr>
            <a:picLocks noGrp="1" noChangeAspect="1"/>
          </p:cNvPicPr>
          <p:nvPr>
            <p:ph type="pic" sz="quarter" idx="16"/>
          </p:nvPr>
        </p:nvPicPr>
        <p:blipFill>
          <a:blip r:embed="rId3" cstate="print">
            <a:extLst>
              <a:ext uri="{28A0092B-C50C-407E-A947-70E740481C1C}">
                <a14:useLocalDpi xmlns:a14="http://schemas.microsoft.com/office/drawing/2010/main" val="0"/>
              </a:ext>
            </a:extLst>
          </a:blip>
          <a:srcRect l="18171" r="18171"/>
          <a:stretch>
            <a:fillRect/>
          </a:stretch>
        </p:blipFill>
        <p:spPr>
          <a:xfrm>
            <a:off x="134802" y="1310527"/>
            <a:ext cx="3875190" cy="4148189"/>
          </a:xfrm>
          <a:prstGeom prst="rect">
            <a:avLst/>
          </a:prstGeom>
        </p:spPr>
      </p:pic>
      <p:sp>
        <p:nvSpPr>
          <p:cNvPr id="13" name="TextBox 12">
            <a:extLst>
              <a:ext uri="{FF2B5EF4-FFF2-40B4-BE49-F238E27FC236}">
                <a16:creationId xmlns:a16="http://schemas.microsoft.com/office/drawing/2014/main" id="{59D5BC39-0AD5-43C5-9547-83FAFBFF3041}"/>
              </a:ext>
            </a:extLst>
          </p:cNvPr>
          <p:cNvSpPr txBox="1"/>
          <p:nvPr/>
        </p:nvSpPr>
        <p:spPr>
          <a:xfrm>
            <a:off x="4398378" y="1310122"/>
            <a:ext cx="7654505" cy="4524315"/>
          </a:xfrm>
          <a:prstGeom prst="rect">
            <a:avLst/>
          </a:prstGeom>
          <a:noFill/>
        </p:spPr>
        <p:txBody>
          <a:bodyPr wrap="square" lIns="91440" tIns="45720" rIns="91440" bIns="45720" numCol="1" anchor="t">
            <a:spAutoFit/>
          </a:bodyPr>
          <a:lstStyle/>
          <a:p>
            <a:pPr marL="285750" indent="-285750">
              <a:buFont typeface="Arial" panose="020B0604020202020204" pitchFamily="34" charset="0"/>
              <a:buChar char="•"/>
            </a:pPr>
            <a:r>
              <a:rPr lang="en-US" sz="3200">
                <a:latin typeface="Girl Scout Display Light"/>
              </a:rPr>
              <a:t>Ways</a:t>
            </a:r>
            <a:r>
              <a:rPr lang="en-US" sz="3200" b="0" i="0">
                <a:effectLst/>
                <a:latin typeface="Girl Scout Display Light"/>
              </a:rPr>
              <a:t> to sell</a:t>
            </a:r>
          </a:p>
          <a:p>
            <a:pPr marL="285750" indent="-285750">
              <a:buFont typeface="Arial" panose="020B0604020202020204" pitchFamily="34" charset="0"/>
              <a:buChar char="•"/>
            </a:pPr>
            <a:r>
              <a:rPr lang="en-US" sz="3200">
                <a:latin typeface="Girl Scout Display Light"/>
              </a:rPr>
              <a:t>Booths</a:t>
            </a:r>
          </a:p>
          <a:p>
            <a:pPr marL="285750" indent="-285750">
              <a:buFont typeface="Arial" panose="020B0604020202020204" pitchFamily="34" charset="0"/>
              <a:buChar char="•"/>
            </a:pPr>
            <a:r>
              <a:rPr lang="en-US" sz="3200">
                <a:latin typeface="Girl Scout Display Light"/>
              </a:rPr>
              <a:t>Cookie Share Donation Program</a:t>
            </a:r>
          </a:p>
          <a:p>
            <a:pPr marL="285750" indent="-285750">
              <a:buFont typeface="Arial" panose="020B0604020202020204" pitchFamily="34" charset="0"/>
              <a:buChar char="•"/>
            </a:pPr>
            <a:r>
              <a:rPr lang="en-US" sz="3200" b="0">
                <a:effectLst/>
                <a:latin typeface="Girl Scout Display Light"/>
              </a:rPr>
              <a:t>Rewards</a:t>
            </a:r>
            <a:endParaRPr lang="en-US" sz="3200">
              <a:latin typeface="Girl Scout Display Light"/>
            </a:endParaRPr>
          </a:p>
          <a:p>
            <a:pPr marL="285750" indent="-285750">
              <a:buFont typeface="Arial" panose="020B0604020202020204" pitchFamily="34" charset="0"/>
              <a:buChar char="•"/>
            </a:pPr>
            <a:r>
              <a:rPr lang="en-US" sz="3200">
                <a:latin typeface="Girl Scout Display Light"/>
              </a:rPr>
              <a:t>Cookie Rallies</a:t>
            </a:r>
          </a:p>
          <a:p>
            <a:pPr marL="285750" indent="-285750">
              <a:buFont typeface="Arial" panose="020B0604020202020204" pitchFamily="34" charset="0"/>
              <a:buChar char="•"/>
            </a:pPr>
            <a:r>
              <a:rPr lang="en-US" sz="3200">
                <a:latin typeface="Girl Scout Display Light"/>
              </a:rPr>
              <a:t>Cookie Badges and the Family Entrepreneur Pins</a:t>
            </a:r>
          </a:p>
          <a:p>
            <a:pPr marL="285750" indent="-285750">
              <a:buFont typeface="Arial" panose="020B0604020202020204" pitchFamily="34" charset="0"/>
              <a:buChar char="•"/>
            </a:pPr>
            <a:r>
              <a:rPr lang="en-US" sz="3200">
                <a:latin typeface="Girl Scout Display Light"/>
              </a:rPr>
              <a:t>Cookie Policies </a:t>
            </a:r>
          </a:p>
          <a:p>
            <a:pPr marL="285750" indent="-285750">
              <a:buFont typeface="Arial" panose="020B0604020202020204" pitchFamily="34" charset="0"/>
              <a:buChar char="•"/>
            </a:pPr>
            <a:r>
              <a:rPr lang="en-US" sz="3200" b="0">
                <a:effectLst/>
                <a:latin typeface="Girl Scout Display Light"/>
              </a:rPr>
              <a:t>Cookie Open Houses</a:t>
            </a:r>
          </a:p>
        </p:txBody>
      </p:sp>
    </p:spTree>
    <p:extLst>
      <p:ext uri="{BB962C8B-B14F-4D97-AF65-F5344CB8AC3E}">
        <p14:creationId xmlns:p14="http://schemas.microsoft.com/office/powerpoint/2010/main" val="353197860"/>
      </p:ext>
    </p:extLst>
  </p:cSld>
  <p:clrMapOvr>
    <a:masterClrMapping/>
  </p:clrMapOvr>
  <mc:AlternateContent xmlns:mc="http://schemas.openxmlformats.org/markup-compatibility/2006" xmlns:p14="http://schemas.microsoft.com/office/powerpoint/2010/main">
    <mc:Choice Requires="p14">
      <p:transition spd="slow" p14:dur="2000" advTm="7305"/>
    </mc:Choice>
    <mc:Fallback xmlns="">
      <p:transition spd="slow" advTm="7305"/>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05CD09-5F8B-0A47-8179-A5B733F6AE30}"/>
              </a:ext>
            </a:extLst>
          </p:cNvPr>
          <p:cNvSpPr>
            <a:spLocks noGrp="1"/>
          </p:cNvSpPr>
          <p:nvPr>
            <p:ph type="title"/>
          </p:nvPr>
        </p:nvSpPr>
        <p:spPr>
          <a:xfrm>
            <a:off x="3286812" y="280750"/>
            <a:ext cx="5257800" cy="1387794"/>
          </a:xfrm>
        </p:spPr>
        <p:txBody>
          <a:bodyPr>
            <a:normAutofit/>
          </a:bodyPr>
          <a:lstStyle/>
          <a:p>
            <a:pPr algn="ctr"/>
            <a:r>
              <a:rPr lang="en-US" sz="4400">
                <a:latin typeface="Georgia"/>
                <a:cs typeface="Arial"/>
              </a:rPr>
              <a:t>Ways to Sell</a:t>
            </a:r>
            <a:endParaRPr lang="en-US" sz="4400">
              <a:latin typeface="Georgia"/>
            </a:endParaRPr>
          </a:p>
        </p:txBody>
      </p:sp>
      <p:sp>
        <p:nvSpPr>
          <p:cNvPr id="11" name="Content Placeholder 2">
            <a:extLst>
              <a:ext uri="{FF2B5EF4-FFF2-40B4-BE49-F238E27FC236}">
                <a16:creationId xmlns:a16="http://schemas.microsoft.com/office/drawing/2014/main" id="{B1A5E1B3-9FC4-5FC4-3AE1-92CDAAE0C7FA}"/>
              </a:ext>
            </a:extLst>
          </p:cNvPr>
          <p:cNvSpPr>
            <a:spLocks noGrp="1"/>
          </p:cNvSpPr>
          <p:nvPr>
            <p:ph sz="half" idx="2"/>
          </p:nvPr>
        </p:nvSpPr>
        <p:spPr>
          <a:xfrm>
            <a:off x="3841595" y="1668544"/>
            <a:ext cx="7734320" cy="4138013"/>
          </a:xfrm>
        </p:spPr>
        <p:txBody>
          <a:bodyPr vert="horz" lIns="91440" tIns="45720" rIns="91440" bIns="45720" rtlCol="0" anchor="t">
            <a:normAutofit/>
          </a:bodyPr>
          <a:lstStyle/>
          <a:p>
            <a:pPr marL="457200" indent="-457200">
              <a:buFont typeface="Arial" panose="020B0604020202020204" pitchFamily="34" charset="0"/>
              <a:buChar char="•"/>
            </a:pPr>
            <a:r>
              <a:rPr lang="en-US">
                <a:latin typeface="Girl Scout Display Light"/>
              </a:rPr>
              <a:t>There are many ways for Girl Scouts to participate. Encourage families to choose the option(s) that work best for their Girl Scout.</a:t>
            </a:r>
          </a:p>
          <a:p>
            <a:pPr marL="457200" indent="-457200">
              <a:buFont typeface="Arial" panose="020B0604020202020204" pitchFamily="34" charset="0"/>
              <a:buChar char="•"/>
            </a:pPr>
            <a:r>
              <a:rPr lang="en-US">
                <a:latin typeface="Girl Scout Display Light"/>
              </a:rPr>
              <a:t>Review the information in the Troop Cookie Guidebook &amp; </a:t>
            </a:r>
            <a:r>
              <a:rPr lang="en-US">
                <a:latin typeface="Girl Scout Display Light"/>
                <a:hlinkClick r:id="rId3"/>
              </a:rPr>
              <a:t>Family Guide</a:t>
            </a:r>
            <a:endParaRPr lang="en-US" sz="2800">
              <a:latin typeface="Girl Scout Display Light"/>
            </a:endParaRPr>
          </a:p>
          <a:p>
            <a:pPr marL="0" indent="0">
              <a:lnSpc>
                <a:spcPct val="90000"/>
              </a:lnSpc>
            </a:pPr>
            <a:endParaRPr lang="en-US" sz="2200"/>
          </a:p>
        </p:txBody>
      </p:sp>
      <p:pic>
        <p:nvPicPr>
          <p:cNvPr id="1026" name="Picture 2" descr="A donut with a green ribbon&#10;&#10;Description automatically generated">
            <a:extLst>
              <a:ext uri="{FF2B5EF4-FFF2-40B4-BE49-F238E27FC236}">
                <a16:creationId xmlns:a16="http://schemas.microsoft.com/office/drawing/2014/main" id="{DA378374-CD50-EF2F-CA45-99BA23948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728" y="1726547"/>
            <a:ext cx="2857500" cy="280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451591"/>
      </p:ext>
    </p:extLst>
  </p:cSld>
  <p:clrMapOvr>
    <a:masterClrMapping/>
  </p:clrMapOvr>
  <mc:AlternateContent xmlns:mc="http://schemas.openxmlformats.org/markup-compatibility/2006" xmlns:p14="http://schemas.microsoft.com/office/powerpoint/2010/main">
    <mc:Choice Requires="p14">
      <p:transition spd="slow" p14:dur="2000" advTm="34003"/>
    </mc:Choice>
    <mc:Fallback xmlns="">
      <p:transition spd="slow" advTm="3400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2ED23-E265-43B9-B795-DEDF63BDD8FC}"/>
              </a:ext>
            </a:extLst>
          </p:cNvPr>
          <p:cNvSpPr>
            <a:spLocks noGrp="1"/>
          </p:cNvSpPr>
          <p:nvPr>
            <p:ph type="title"/>
          </p:nvPr>
        </p:nvSpPr>
        <p:spPr>
          <a:xfrm>
            <a:off x="1087736" y="119849"/>
            <a:ext cx="9050875" cy="1325563"/>
          </a:xfrm>
        </p:spPr>
        <p:txBody>
          <a:bodyPr/>
          <a:lstStyle/>
          <a:p>
            <a:r>
              <a:rPr lang="en-US"/>
              <a:t>Ways to Sell</a:t>
            </a:r>
          </a:p>
        </p:txBody>
      </p:sp>
      <p:sp>
        <p:nvSpPr>
          <p:cNvPr id="3" name="Content Placeholder 2">
            <a:extLst>
              <a:ext uri="{FF2B5EF4-FFF2-40B4-BE49-F238E27FC236}">
                <a16:creationId xmlns:a16="http://schemas.microsoft.com/office/drawing/2014/main" id="{233DAEA3-69EE-425C-80C9-DC4D48D032A9}"/>
              </a:ext>
            </a:extLst>
          </p:cNvPr>
          <p:cNvSpPr>
            <a:spLocks noGrp="1"/>
          </p:cNvSpPr>
          <p:nvPr>
            <p:ph idx="1"/>
          </p:nvPr>
        </p:nvSpPr>
        <p:spPr>
          <a:xfrm>
            <a:off x="456085" y="1933065"/>
            <a:ext cx="5494772" cy="3892062"/>
          </a:xfrm>
        </p:spPr>
        <p:txBody>
          <a:bodyPr/>
          <a:lstStyle/>
          <a:p>
            <a:pPr marL="0" indent="0"/>
            <a:r>
              <a:rPr lang="en-US" b="0" i="0">
                <a:effectLst/>
              </a:rPr>
              <a:t>Cookies On Hand:</a:t>
            </a:r>
          </a:p>
          <a:p>
            <a:pPr marL="457200" indent="-457200">
              <a:buFont typeface="Arial" panose="020B0604020202020204" pitchFamily="34" charset="0"/>
              <a:buChar char="•"/>
            </a:pPr>
            <a:r>
              <a:rPr lang="en-US" b="0" i="0">
                <a:effectLst/>
              </a:rPr>
              <a:t>Girls canvas the neighborhood for eager cookie customers</a:t>
            </a:r>
          </a:p>
          <a:p>
            <a:pPr marL="457200" indent="-457200">
              <a:buFont typeface="Arial" panose="020B0604020202020204" pitchFamily="34" charset="0"/>
              <a:buChar char="•"/>
            </a:pPr>
            <a:r>
              <a:rPr lang="en-US" b="0" i="0">
                <a:effectLst/>
              </a:rPr>
              <a:t>Leave door hangers/business cards</a:t>
            </a:r>
          </a:p>
          <a:p>
            <a:pPr marL="914400" lvl="1" indent="-457200">
              <a:buFont typeface="Arial" panose="020B0604020202020204" pitchFamily="34" charset="0"/>
              <a:buChar char="•"/>
            </a:pPr>
            <a:r>
              <a:rPr lang="en-US"/>
              <a:t>Printable resources on Cookie Central </a:t>
            </a:r>
          </a:p>
        </p:txBody>
      </p:sp>
      <p:pic>
        <p:nvPicPr>
          <p:cNvPr id="6" name="Picture 5" descr="A hand holding a brown bag with a green clover on it&#10;&#10;Description automatically generated">
            <a:extLst>
              <a:ext uri="{FF2B5EF4-FFF2-40B4-BE49-F238E27FC236}">
                <a16:creationId xmlns:a16="http://schemas.microsoft.com/office/drawing/2014/main" id="{7F6B6C76-9C7D-3217-C7B6-0A86773AF4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2139" y="694259"/>
            <a:ext cx="6064262" cy="4042841"/>
          </a:xfrm>
          <a:prstGeom prst="rect">
            <a:avLst/>
          </a:prstGeom>
        </p:spPr>
      </p:pic>
    </p:spTree>
    <p:extLst>
      <p:ext uri="{BB962C8B-B14F-4D97-AF65-F5344CB8AC3E}">
        <p14:creationId xmlns:p14="http://schemas.microsoft.com/office/powerpoint/2010/main" val="22831638"/>
      </p:ext>
    </p:extLst>
  </p:cSld>
  <p:clrMapOvr>
    <a:masterClrMapping/>
  </p:clrMapOvr>
  <mc:AlternateContent xmlns:mc="http://schemas.openxmlformats.org/markup-compatibility/2006" xmlns:p14="http://schemas.microsoft.com/office/powerpoint/2010/main">
    <mc:Choice Requires="p14">
      <p:transition spd="slow" p14:dur="2000" advTm="36322"/>
    </mc:Choice>
    <mc:Fallback xmlns="">
      <p:transition spd="slow" advTm="36322"/>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B22C9-F7A7-45B4-92E9-5D97308638E4}"/>
              </a:ext>
            </a:extLst>
          </p:cNvPr>
          <p:cNvSpPr>
            <a:spLocks noGrp="1"/>
          </p:cNvSpPr>
          <p:nvPr>
            <p:ph type="title"/>
          </p:nvPr>
        </p:nvSpPr>
        <p:spPr>
          <a:xfrm>
            <a:off x="353631" y="370091"/>
            <a:ext cx="7513949" cy="1325563"/>
          </a:xfrm>
        </p:spPr>
        <p:txBody>
          <a:bodyPr/>
          <a:lstStyle/>
          <a:p>
            <a:r>
              <a:rPr lang="en-US"/>
              <a:t>Ways to Sell</a:t>
            </a:r>
          </a:p>
        </p:txBody>
      </p:sp>
      <p:pic>
        <p:nvPicPr>
          <p:cNvPr id="7" name="Picture 6">
            <a:extLst>
              <a:ext uri="{FF2B5EF4-FFF2-40B4-BE49-F238E27FC236}">
                <a16:creationId xmlns:a16="http://schemas.microsoft.com/office/drawing/2014/main" id="{577834A9-B473-4768-8805-3E4FC990F00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81395" y="1536689"/>
            <a:ext cx="3684062" cy="3943352"/>
          </a:xfrm>
          <a:prstGeom prst="rect">
            <a:avLst/>
          </a:prstGeom>
        </p:spPr>
      </p:pic>
      <p:sp>
        <p:nvSpPr>
          <p:cNvPr id="6" name="Content Placeholder 2">
            <a:extLst>
              <a:ext uri="{FF2B5EF4-FFF2-40B4-BE49-F238E27FC236}">
                <a16:creationId xmlns:a16="http://schemas.microsoft.com/office/drawing/2014/main" id="{6A312EAF-8919-E8BC-BFB8-631DFFA9A3D3}"/>
              </a:ext>
            </a:extLst>
          </p:cNvPr>
          <p:cNvSpPr txBox="1">
            <a:spLocks/>
          </p:cNvSpPr>
          <p:nvPr/>
        </p:nvSpPr>
        <p:spPr>
          <a:xfrm>
            <a:off x="456084" y="1933065"/>
            <a:ext cx="7513949" cy="389206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atin typeface="Girl Scout Text Book" panose="02020003000000000000" pitchFamily="18" charset="0"/>
              </a:rPr>
              <a:t>Online sales</a:t>
            </a:r>
          </a:p>
          <a:p>
            <a:pPr marL="457200" indent="-457200"/>
            <a:r>
              <a:rPr lang="en-US">
                <a:latin typeface="Girl Scout Text Book" panose="02020003000000000000" pitchFamily="18" charset="0"/>
              </a:rPr>
              <a:t>Digital Cookie is the online sales platform </a:t>
            </a:r>
          </a:p>
          <a:p>
            <a:pPr marL="457200" indent="-457200"/>
            <a:r>
              <a:rPr lang="en-US">
                <a:latin typeface="Girl Scout Text Book" panose="02020003000000000000" pitchFamily="18" charset="0"/>
              </a:rPr>
              <a:t>Share unique sales links:</a:t>
            </a:r>
          </a:p>
          <a:p>
            <a:pPr marL="914400" lvl="1" indent="-457200"/>
            <a:r>
              <a:rPr lang="en-US">
                <a:latin typeface="Girl Scout Text Book" panose="02020003000000000000" pitchFamily="18" charset="0"/>
              </a:rPr>
              <a:t>Customers pay online for local delivery or have cookies shipped to their door</a:t>
            </a:r>
          </a:p>
          <a:p>
            <a:pPr marL="457200" indent="-457200"/>
            <a:r>
              <a:rPr lang="en-US">
                <a:latin typeface="Girl Scout Text Book" panose="02020003000000000000" pitchFamily="18" charset="0"/>
              </a:rPr>
              <a:t>Send marketing emails to customers</a:t>
            </a:r>
          </a:p>
          <a:p>
            <a:pPr marL="457200" indent="-457200"/>
            <a:r>
              <a:rPr lang="en-US">
                <a:latin typeface="Girl Scout Text Book" panose="02020003000000000000" pitchFamily="18" charset="0"/>
              </a:rPr>
              <a:t>Digital Cookie Mobile App for processing in-person payments</a:t>
            </a:r>
          </a:p>
        </p:txBody>
      </p:sp>
    </p:spTree>
    <p:extLst>
      <p:ext uri="{BB962C8B-B14F-4D97-AF65-F5344CB8AC3E}">
        <p14:creationId xmlns:p14="http://schemas.microsoft.com/office/powerpoint/2010/main" val="1054644339"/>
      </p:ext>
    </p:extLst>
  </p:cSld>
  <p:clrMapOvr>
    <a:masterClrMapping/>
  </p:clrMapOvr>
  <mc:AlternateContent xmlns:mc="http://schemas.openxmlformats.org/markup-compatibility/2006" xmlns:p14="http://schemas.microsoft.com/office/powerpoint/2010/main">
    <mc:Choice Requires="p14">
      <p:transition spd="slow" p14:dur="2000" advTm="58620"/>
    </mc:Choice>
    <mc:Fallback xmlns="">
      <p:transition spd="slow" advTm="5862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6D666-00E7-468A-93D0-2650C4CAED54}"/>
              </a:ext>
            </a:extLst>
          </p:cNvPr>
          <p:cNvSpPr>
            <a:spLocks noGrp="1"/>
          </p:cNvSpPr>
          <p:nvPr>
            <p:ph type="title"/>
          </p:nvPr>
        </p:nvSpPr>
        <p:spPr>
          <a:xfrm>
            <a:off x="132347" y="164880"/>
            <a:ext cx="4150895" cy="1325563"/>
          </a:xfrm>
        </p:spPr>
        <p:txBody>
          <a:bodyPr/>
          <a:lstStyle/>
          <a:p>
            <a:r>
              <a:rPr lang="en-US"/>
              <a:t>Ways to Sell</a:t>
            </a:r>
          </a:p>
        </p:txBody>
      </p:sp>
      <p:sp>
        <p:nvSpPr>
          <p:cNvPr id="3" name="Content Placeholder 2">
            <a:extLst>
              <a:ext uri="{FF2B5EF4-FFF2-40B4-BE49-F238E27FC236}">
                <a16:creationId xmlns:a16="http://schemas.microsoft.com/office/drawing/2014/main" id="{CE4CFE11-8D1F-482A-A996-6BBBFBD312B0}"/>
              </a:ext>
            </a:extLst>
          </p:cNvPr>
          <p:cNvSpPr>
            <a:spLocks noGrp="1"/>
          </p:cNvSpPr>
          <p:nvPr>
            <p:ph idx="1"/>
          </p:nvPr>
        </p:nvSpPr>
        <p:spPr>
          <a:xfrm>
            <a:off x="583118" y="1497497"/>
            <a:ext cx="6732082" cy="3427429"/>
          </a:xfrm>
        </p:spPr>
        <p:txBody>
          <a:bodyPr>
            <a:normAutofit fontScale="77500" lnSpcReduction="20000"/>
          </a:bodyPr>
          <a:lstStyle/>
          <a:p>
            <a:pPr marL="0" indent="0" algn="l"/>
            <a:r>
              <a:rPr lang="en-US"/>
              <a:t>Workplace Sales:</a:t>
            </a:r>
          </a:p>
          <a:p>
            <a:pPr marL="457200" indent="-457200" algn="l">
              <a:buFont typeface="Arial" panose="020B0604020202020204" pitchFamily="34" charset="0"/>
              <a:buChar char="•"/>
            </a:pPr>
            <a:r>
              <a:rPr lang="en-US"/>
              <a:t>Virtual or in person</a:t>
            </a:r>
          </a:p>
          <a:p>
            <a:pPr marL="457200" indent="-457200" algn="l">
              <a:buFont typeface="Arial" panose="020B0604020202020204" pitchFamily="34" charset="0"/>
              <a:buChar char="•"/>
            </a:pPr>
            <a:r>
              <a:rPr lang="en-US"/>
              <a:t>Connect with customers with a letter or video</a:t>
            </a:r>
          </a:p>
          <a:p>
            <a:pPr marL="457200" indent="-457200" algn="l">
              <a:buFont typeface="Arial" panose="020B0604020202020204" pitchFamily="34" charset="0"/>
              <a:buChar char="•"/>
            </a:pPr>
            <a:endParaRPr lang="en-US"/>
          </a:p>
          <a:p>
            <a:pPr marL="0" indent="0" algn="l"/>
            <a:r>
              <a:rPr lang="en-US"/>
              <a:t>Business to Business (B2B) Sales</a:t>
            </a:r>
          </a:p>
          <a:p>
            <a:pPr marL="457200" indent="-457200" algn="l">
              <a:buFont typeface="Arial" panose="020B0604020202020204" pitchFamily="34" charset="0"/>
              <a:buChar char="•"/>
            </a:pPr>
            <a:r>
              <a:rPr lang="en-US"/>
              <a:t>Pitch your cookie business to a local business</a:t>
            </a:r>
          </a:p>
          <a:p>
            <a:pPr marL="457200" indent="-457200" algn="l">
              <a:buFont typeface="Arial" panose="020B0604020202020204" pitchFamily="34" charset="0"/>
              <a:buChar char="•"/>
            </a:pPr>
            <a:r>
              <a:rPr lang="en-US"/>
              <a:t>Connect with community organizations to sell at an upcoming meeting</a:t>
            </a:r>
          </a:p>
        </p:txBody>
      </p:sp>
      <p:pic>
        <p:nvPicPr>
          <p:cNvPr id="10" name="Picture 9" descr="Icon&#10;&#10;Description automatically generated">
            <a:extLst>
              <a:ext uri="{FF2B5EF4-FFF2-40B4-BE49-F238E27FC236}">
                <a16:creationId xmlns:a16="http://schemas.microsoft.com/office/drawing/2014/main" id="{9F79CDCC-D962-47AF-8FB8-35F927E7F8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215" y="2992388"/>
            <a:ext cx="2528105" cy="2525700"/>
          </a:xfrm>
          <a:prstGeom prst="rect">
            <a:avLst/>
          </a:prstGeom>
        </p:spPr>
      </p:pic>
      <p:pic>
        <p:nvPicPr>
          <p:cNvPr id="15" name="Content Placeholder 8">
            <a:extLst>
              <a:ext uri="{FF2B5EF4-FFF2-40B4-BE49-F238E27FC236}">
                <a16:creationId xmlns:a16="http://schemas.microsoft.com/office/drawing/2014/main" id="{F85D588E-0E8A-4F0A-9F60-D71639CFD372}"/>
              </a:ext>
            </a:extLst>
          </p:cNvPr>
          <p:cNvPicPr>
            <a:picLocks noChangeAspect="1"/>
          </p:cNvPicPr>
          <p:nvPr/>
        </p:nvPicPr>
        <p:blipFill>
          <a:blip r:embed="rId4"/>
          <a:stretch>
            <a:fillRect/>
          </a:stretch>
        </p:blipFill>
        <p:spPr>
          <a:xfrm>
            <a:off x="6507162" y="666379"/>
            <a:ext cx="5684838" cy="3061707"/>
          </a:xfrm>
          <a:prstGeom prst="rect">
            <a:avLst/>
          </a:prstGeom>
        </p:spPr>
      </p:pic>
    </p:spTree>
    <p:extLst>
      <p:ext uri="{BB962C8B-B14F-4D97-AF65-F5344CB8AC3E}">
        <p14:creationId xmlns:p14="http://schemas.microsoft.com/office/powerpoint/2010/main" val="3810916782"/>
      </p:ext>
    </p:extLst>
  </p:cSld>
  <p:clrMapOvr>
    <a:masterClrMapping/>
  </p:clrMapOvr>
  <mc:AlternateContent xmlns:mc="http://schemas.openxmlformats.org/markup-compatibility/2006" xmlns:p14="http://schemas.microsoft.com/office/powerpoint/2010/main">
    <mc:Choice Requires="p14">
      <p:transition spd="slow" p14:dur="2000" advTm="25500"/>
    </mc:Choice>
    <mc:Fallback xmlns="">
      <p:transition spd="slow" advTm="2550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91A57-AC6C-FCF9-95F9-E7B5AD2805F3}"/>
              </a:ext>
            </a:extLst>
          </p:cNvPr>
          <p:cNvSpPr>
            <a:spLocks noGrp="1"/>
          </p:cNvSpPr>
          <p:nvPr>
            <p:ph type="title"/>
          </p:nvPr>
        </p:nvSpPr>
        <p:spPr/>
        <p:txBody>
          <a:bodyPr/>
          <a:lstStyle/>
          <a:p>
            <a:r>
              <a:rPr lang="en-US"/>
              <a:t>Ways to Sell</a:t>
            </a:r>
          </a:p>
        </p:txBody>
      </p:sp>
      <p:sp>
        <p:nvSpPr>
          <p:cNvPr id="3" name="Content Placeholder 2">
            <a:extLst>
              <a:ext uri="{FF2B5EF4-FFF2-40B4-BE49-F238E27FC236}">
                <a16:creationId xmlns:a16="http://schemas.microsoft.com/office/drawing/2014/main" id="{9A387B91-ECFB-F653-76EA-5CCD47E8C082}"/>
              </a:ext>
            </a:extLst>
          </p:cNvPr>
          <p:cNvSpPr>
            <a:spLocks noGrp="1"/>
          </p:cNvSpPr>
          <p:nvPr>
            <p:ph sz="half" idx="2"/>
          </p:nvPr>
        </p:nvSpPr>
        <p:spPr>
          <a:xfrm>
            <a:off x="838200" y="2391509"/>
            <a:ext cx="6493042" cy="3423138"/>
          </a:xfrm>
        </p:spPr>
        <p:txBody>
          <a:bodyPr/>
          <a:lstStyle/>
          <a:p>
            <a:pPr marL="0" indent="0"/>
            <a:r>
              <a:rPr lang="en-US"/>
              <a:t>Phone/text:</a:t>
            </a:r>
          </a:p>
          <a:p>
            <a:pPr marL="457200" indent="-457200">
              <a:buFont typeface="Arial" panose="020B0604020202020204" pitchFamily="34" charset="0"/>
              <a:buChar char="•"/>
            </a:pPr>
            <a:r>
              <a:rPr lang="en-US"/>
              <a:t>Call customers to collect orders</a:t>
            </a:r>
          </a:p>
          <a:p>
            <a:pPr marL="457200" indent="-457200">
              <a:buFont typeface="Arial" panose="020B0604020202020204" pitchFamily="34" charset="0"/>
              <a:buChar char="•"/>
            </a:pPr>
            <a:r>
              <a:rPr lang="en-US"/>
              <a:t>Text customers the Digital Cookie sales link</a:t>
            </a:r>
          </a:p>
          <a:p>
            <a:pPr marL="0" indent="0"/>
            <a:r>
              <a:rPr lang="en-US"/>
              <a:t>Order taking: </a:t>
            </a:r>
          </a:p>
          <a:p>
            <a:pPr marL="457200" indent="-457200">
              <a:buFont typeface="Arial" panose="020B0604020202020204" pitchFamily="34" charset="0"/>
              <a:buChar char="•"/>
            </a:pPr>
            <a:r>
              <a:rPr lang="en-US"/>
              <a:t>Collect orders, deliver later</a:t>
            </a:r>
          </a:p>
        </p:txBody>
      </p:sp>
      <p:pic>
        <p:nvPicPr>
          <p:cNvPr id="6" name="Picture Placeholder 5" descr="A person writing on a clipboard&#10;&#10;Description automatically generated">
            <a:extLst>
              <a:ext uri="{FF2B5EF4-FFF2-40B4-BE49-F238E27FC236}">
                <a16:creationId xmlns:a16="http://schemas.microsoft.com/office/drawing/2014/main" id="{08EF53B2-6323-B5B7-D437-406EAE833DEC}"/>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18156" r="18156"/>
          <a:stretch>
            <a:fillRect/>
          </a:stretch>
        </p:blipFill>
        <p:spPr>
          <a:xfrm>
            <a:off x="7186195" y="855785"/>
            <a:ext cx="4167605" cy="4363915"/>
          </a:xfrm>
        </p:spPr>
      </p:pic>
    </p:spTree>
    <p:extLst>
      <p:ext uri="{BB962C8B-B14F-4D97-AF65-F5344CB8AC3E}">
        <p14:creationId xmlns:p14="http://schemas.microsoft.com/office/powerpoint/2010/main" val="3393562893"/>
      </p:ext>
    </p:extLst>
  </p:cSld>
  <p:clrMapOvr>
    <a:masterClrMapping/>
  </p:clrMapOvr>
  <mc:AlternateContent xmlns:mc="http://schemas.openxmlformats.org/markup-compatibility/2006" xmlns:p14="http://schemas.microsoft.com/office/powerpoint/2010/main">
    <mc:Choice Requires="p14">
      <p:transition spd="slow" p14:dur="2000" advTm="18260"/>
    </mc:Choice>
    <mc:Fallback xmlns="">
      <p:transition spd="slow" advTm="1826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03FC823-3FDD-4015-92D2-421288AA3C09}"/>
              </a:ext>
            </a:extLst>
          </p:cNvPr>
          <p:cNvSpPr txBox="1">
            <a:spLocks/>
          </p:cNvSpPr>
          <p:nvPr/>
        </p:nvSpPr>
        <p:spPr>
          <a:xfrm>
            <a:off x="237598" y="1848668"/>
            <a:ext cx="709131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kern="1200">
                <a:solidFill>
                  <a:schemeClr val="tx1"/>
                </a:solidFill>
                <a:latin typeface="Girl Scout Text Book" panose="02020003000000000000" pitchFamily="18"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a:solidFill>
                  <a:prstClr val="black"/>
                </a:solidFill>
              </a:rPr>
              <a:t>Cookie </a:t>
            </a:r>
            <a:r>
              <a:rPr kumimoji="0" lang="en-US" sz="4000" b="0" i="0" u="none" strike="noStrike" kern="1200" cap="none" spc="0" normalizeH="0" baseline="0" noProof="0">
                <a:ln>
                  <a:noFill/>
                </a:ln>
                <a:solidFill>
                  <a:prstClr val="black"/>
                </a:solidFill>
                <a:effectLst/>
                <a:uLnTx/>
                <a:uFillTx/>
                <a:latin typeface="Girl Scout Text Book" panose="02020003000000000000" pitchFamily="18" charset="0"/>
                <a:ea typeface="+mj-ea"/>
                <a:cs typeface="+mj-cs"/>
              </a:rPr>
              <a:t>Stands</a:t>
            </a:r>
          </a:p>
        </p:txBody>
      </p:sp>
      <p:pic>
        <p:nvPicPr>
          <p:cNvPr id="1026" name="Picture 2">
            <a:extLst>
              <a:ext uri="{FF2B5EF4-FFF2-40B4-BE49-F238E27FC236}">
                <a16:creationId xmlns:a16="http://schemas.microsoft.com/office/drawing/2014/main" id="{73B19C40-AA5C-6CDC-90FE-33EACC00C1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4700" y="132360"/>
            <a:ext cx="6493402" cy="650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8907670"/>
      </p:ext>
    </p:extLst>
  </p:cSld>
  <p:clrMapOvr>
    <a:masterClrMapping/>
  </p:clrMapOvr>
  <mc:AlternateContent xmlns:mc="http://schemas.openxmlformats.org/markup-compatibility/2006" xmlns:p14="http://schemas.microsoft.com/office/powerpoint/2010/main">
    <mc:Choice Requires="p14">
      <p:transition spd="slow" p14:dur="2000" advTm="29197"/>
    </mc:Choice>
    <mc:Fallback xmlns="">
      <p:transition spd="slow" advTm="29197"/>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82eaa6e-e1e6-46de-b261-8adfb4b69922">
      <Terms xmlns="http://schemas.microsoft.com/office/infopath/2007/PartnerControls"/>
    </lcf76f155ced4ddcb4097134ff3c332f>
    <TaxCatchAll xmlns="be5046f2-6cdd-4c6b-b5ae-9b6d017f6504" xsi:nil="true"/>
    <SharedWithUsers xmlns="be5046f2-6cdd-4c6b-b5ae-9b6d017f6504">
      <UserInfo>
        <DisplayName>Natalie Meier-Gove</DisplayName>
        <AccountId>21</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5C762DF58BB7642BE32826E8D6C8184" ma:contentTypeVersion="18" ma:contentTypeDescription="Create a new document." ma:contentTypeScope="" ma:versionID="94c8f02419cc1f47935d0e167493a5b9">
  <xsd:schema xmlns:xsd="http://www.w3.org/2001/XMLSchema" xmlns:xs="http://www.w3.org/2001/XMLSchema" xmlns:p="http://schemas.microsoft.com/office/2006/metadata/properties" xmlns:ns2="982eaa6e-e1e6-46de-b261-8adfb4b69922" xmlns:ns3="be5046f2-6cdd-4c6b-b5ae-9b6d017f6504" targetNamespace="http://schemas.microsoft.com/office/2006/metadata/properties" ma:root="true" ma:fieldsID="d9d70822f0fa7573c122c548f2237504" ns2:_="" ns3:_="">
    <xsd:import namespace="982eaa6e-e1e6-46de-b261-8adfb4b69922"/>
    <xsd:import namespace="be5046f2-6cdd-4c6b-b5ae-9b6d017f650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82eaa6e-e1e6-46de-b261-8adfb4b6992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aaacec2c-ceaa-4ac6-a8d1-87d0aee130f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e5046f2-6cdd-4c6b-b5ae-9b6d017f6504"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4dae9d-a255-4ed0-a920-82bdd81eb8de}" ma:internalName="TaxCatchAll" ma:showField="CatchAllData" ma:web="be5046f2-6cdd-4c6b-b5ae-9b6d017f650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CBF3125-5269-4D7F-B0EB-E2EABB3E1DE8}">
  <ds:schemaRefs>
    <ds:schemaRef ds:uri="http://schemas.microsoft.com/sharepoint/v3/contenttype/forms"/>
  </ds:schemaRefs>
</ds:datastoreItem>
</file>

<file path=customXml/itemProps2.xml><?xml version="1.0" encoding="utf-8"?>
<ds:datastoreItem xmlns:ds="http://schemas.openxmlformats.org/officeDocument/2006/customXml" ds:itemID="{75DEEF21-06AD-4687-94E1-CFE1CFE1B797}">
  <ds:schemaRefs>
    <ds:schemaRef ds:uri="be5046f2-6cdd-4c6b-b5ae-9b6d017f6504"/>
    <ds:schemaRef ds:uri="http://www.w3.org/XML/1998/namespace"/>
    <ds:schemaRef ds:uri="http://schemas.microsoft.com/office/2006/metadata/properties"/>
    <ds:schemaRef ds:uri="http://purl.org/dc/dcmitype/"/>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982eaa6e-e1e6-46de-b261-8adfb4b69922"/>
    <ds:schemaRef ds:uri="http://purl.org/dc/terms/"/>
  </ds:schemaRefs>
</ds:datastoreItem>
</file>

<file path=customXml/itemProps3.xml><?xml version="1.0" encoding="utf-8"?>
<ds:datastoreItem xmlns:ds="http://schemas.openxmlformats.org/officeDocument/2006/customXml" ds:itemID="{683FFDC7-E444-4AC9-89C0-EF0AA6A07ADE}">
  <ds:schemaRefs>
    <ds:schemaRef ds:uri="982eaa6e-e1e6-46de-b261-8adfb4b69922"/>
    <ds:schemaRef ds:uri="be5046f2-6cdd-4c6b-b5ae-9b6d017f650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TotalTime>
  <Words>4627</Words>
  <Application>Microsoft Office PowerPoint</Application>
  <PresentationFormat>Widescreen</PresentationFormat>
  <Paragraphs>278</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1_Office Theme</vt:lpstr>
      <vt:lpstr>2025 Troop Cookie Manager Training</vt:lpstr>
      <vt:lpstr>Online Training Series</vt:lpstr>
      <vt:lpstr>Section Topics</vt:lpstr>
      <vt:lpstr>Ways to Sell</vt:lpstr>
      <vt:lpstr>Ways to Sell</vt:lpstr>
      <vt:lpstr>Ways to Sell</vt:lpstr>
      <vt:lpstr>Ways to Sell</vt:lpstr>
      <vt:lpstr>Ways to Sell</vt:lpstr>
      <vt:lpstr>PowerPoint Presentation</vt:lpstr>
      <vt:lpstr>Cookie Pre-Sales &amp; Online Sales</vt:lpstr>
      <vt:lpstr>Ways to Sell</vt:lpstr>
      <vt:lpstr>Cookie Booths: Council-secured Partners</vt:lpstr>
      <vt:lpstr>Cookie Booth Sign-up Calendar: Council-Secured Booths </vt:lpstr>
      <vt:lpstr>Troop-secured Cookie Booth Tips </vt:lpstr>
      <vt:lpstr>Troop-secured Booth Ideas</vt:lpstr>
      <vt:lpstr>Cookie Booth Resources</vt:lpstr>
      <vt:lpstr>Cookie Share Donation Program </vt:lpstr>
      <vt:lpstr>Cookie Share Donation Program &amp; Council vs. Troop Inventory </vt:lpstr>
      <vt:lpstr>Cookie Rewards</vt:lpstr>
      <vt:lpstr>Community or Virtual Cookie Rally Options</vt:lpstr>
      <vt:lpstr>NEW: Cookie Seller Spotlight</vt:lpstr>
      <vt:lpstr>PowerPoint Presentation</vt:lpstr>
      <vt:lpstr>Online Cookie Policies</vt:lpstr>
      <vt:lpstr>You’re Invited! Cookie Retail Open Houses</vt:lpstr>
      <vt:lpstr>Key Takeaways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Engaging Girls and Families</dc:title>
  <dc:creator>Andrea Kidder</dc:creator>
  <cp:lastModifiedBy>Jennifer Gilbertson</cp:lastModifiedBy>
  <cp:revision>4</cp:revision>
  <dcterms:created xsi:type="dcterms:W3CDTF">2022-11-30T22:29:35Z</dcterms:created>
  <dcterms:modified xsi:type="dcterms:W3CDTF">2025-01-02T19:27:58Z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0x010100F5C762DF58BB7642BE32826E8D6C8184</vt:lpwstr>
  </property>
  <property fmtid="{D5CDD505-2E9C-101B-9397-08002B2CF9AE}" pid="3" name="MediaServiceImageTags">
    <vt:lpwstr/>
  </property>
</Properties>
</file>